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Lst>
  <p:sldSz cx="9144000" cy="5143500" type="screen16x9"/>
  <p:notesSz cx="6858000" cy="9144000"/>
  <p:embeddedFontLst>
    <p:embeddedFont>
      <p:font typeface="Fira Sans Extra Condensed Medium" panose="020B0604020202020204" charset="0"/>
      <p:regular r:id="rId20"/>
      <p:bold r:id="rId21"/>
      <p:italic r:id="rId22"/>
      <p:boldItalic r:id="rId23"/>
    </p:embeddedFont>
    <p:embeddedFont>
      <p:font typeface="Lora" panose="020F0502020204030204" pitchFamily="2" charset="-94"/>
      <p:regular r:id="rId24"/>
      <p:bold r:id="rId25"/>
      <p:italic r:id="rId26"/>
      <p:boldItalic r:id="rId27"/>
    </p:embeddedFont>
    <p:embeddedFont>
      <p:font typeface="Roboto" panose="02000000000000000000" pitchFamily="2" charset="0"/>
      <p:regular r:id="rId28"/>
      <p:bold r:id="rId29"/>
      <p:italic r:id="rId30"/>
      <p:boldItalic r:id="rId3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0" d="100"/>
          <a:sy n="90" d="100"/>
        </p:scale>
        <p:origin x="108" y="84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font" Target="fonts/font2.fntdata"/><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notesMaster" Target="notesMasters/notesMaster1.xml"/><Relationship Id="rId31" Type="http://schemas.openxmlformats.org/officeDocument/2006/relationships/font" Target="fonts/font1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font" Target="fonts/font11.fntdata"/><Relationship Id="rId35"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Google Shape;48;g8ea72f4a77_6_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 name="Google Shape;49;g8ea72f4a77_6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1ae562a1e01_0_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1ae562a1e01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19cf6c17848_0_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19cf6c17848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There is a visual representation of the correlations between the features.</a:t>
            </a:r>
            <a:endParaRPr/>
          </a:p>
          <a:p>
            <a:pPr marL="0" lvl="0" indent="0" algn="l" rtl="0">
              <a:spcBef>
                <a:spcPts val="0"/>
              </a:spcBef>
              <a:spcAft>
                <a:spcPts val="0"/>
              </a:spcAft>
              <a:buNone/>
            </a:pPr>
            <a:endParaRPr/>
          </a:p>
          <a:p>
            <a:pPr marL="0" lvl="0" indent="0" algn="l" rtl="0">
              <a:spcBef>
                <a:spcPts val="0"/>
              </a:spcBef>
              <a:spcAft>
                <a:spcPts val="0"/>
              </a:spcAft>
              <a:buNone/>
            </a:pPr>
            <a:r>
              <a:rPr lang="en"/>
              <a:t>Scatter plot shows alcohol vs. Fixed acidity, no clear linear tendency so meaning as the alcohol content increases the fixed acidity not always increases. It will depend very much on the wine and other attributes.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19cf6c17848_0_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19cf6c17848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Things to note: </a:t>
            </a:r>
            <a:endParaRPr/>
          </a:p>
          <a:p>
            <a:pPr marL="457200" lvl="0" indent="-298450" algn="l" rtl="0">
              <a:spcBef>
                <a:spcPts val="0"/>
              </a:spcBef>
              <a:spcAft>
                <a:spcPts val="0"/>
              </a:spcAft>
              <a:buSzPts val="1100"/>
              <a:buChar char="-"/>
            </a:pPr>
            <a:r>
              <a:rPr lang="en"/>
              <a:t>High Adjusted R-squared of 0.9089</a:t>
            </a:r>
            <a:endParaRPr/>
          </a:p>
          <a:p>
            <a:pPr marL="457200" lvl="0" indent="-298450" algn="l" rtl="0">
              <a:spcBef>
                <a:spcPts val="0"/>
              </a:spcBef>
              <a:spcAft>
                <a:spcPts val="0"/>
              </a:spcAft>
              <a:buSzPts val="1100"/>
              <a:buChar char="-"/>
            </a:pPr>
            <a:r>
              <a:rPr lang="en"/>
              <a:t>As hypothesised at the beginning, quality is not very good for the prediction since most wines have the same score even though they have different attributes, that is why the coefficient for this is not big. </a:t>
            </a:r>
            <a:endParaRPr/>
          </a:p>
          <a:p>
            <a:pPr marL="457200" lvl="0" indent="-298450" algn="l" rtl="0">
              <a:spcBef>
                <a:spcPts val="0"/>
              </a:spcBef>
              <a:spcAft>
                <a:spcPts val="0"/>
              </a:spcAft>
              <a:buSzPts val="1100"/>
              <a:buChar char="-"/>
            </a:pPr>
            <a:r>
              <a:rPr lang="en"/>
              <a:t>Acidity take part in the first 3 coefficients with high coefficients relative to other, this most mean that to determine alcohol content, acidity plays a big part.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1ae562a1e01_0_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1ae562a1e01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8a22a4a535_2_8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8a22a4a535_2_8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g1ab343b946e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2" name="Google Shape;302;g1ab343b946e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19cf6c17848_0_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 name="Google Shape;310;g19cf6c17848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g19cf6c17848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 name="Google Shape;316;g19cf6c17848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1ae562a1e01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1ae562a1e01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Why is this important? Alcohol content in wines have a lot to do with the texture and flavour of the wine. </a:t>
            </a:r>
            <a:r>
              <a:rPr lang="en" sz="1050">
                <a:solidFill>
                  <a:srgbClr val="242424"/>
                </a:solidFill>
                <a:highlight>
                  <a:srgbClr val="FFFFFF"/>
                </a:highlight>
                <a:latin typeface="Lora"/>
                <a:ea typeface="Lora"/>
                <a:cs typeface="Lora"/>
                <a:sym typeface="Lora"/>
              </a:rPr>
              <a:t>Depending on the alcohol content of wine,  a subtle impression of sweetness is imparted on the palate. </a:t>
            </a:r>
            <a:endParaRPr sz="1050">
              <a:solidFill>
                <a:srgbClr val="242424"/>
              </a:solidFill>
              <a:highlight>
                <a:srgbClr val="FFFFFF"/>
              </a:highlight>
              <a:latin typeface="Lora"/>
              <a:ea typeface="Lora"/>
              <a:cs typeface="Lora"/>
              <a:sym typeface="Lora"/>
            </a:endParaRPr>
          </a:p>
          <a:p>
            <a:pPr marL="0" lvl="0" indent="0" algn="l" rtl="0">
              <a:spcBef>
                <a:spcPts val="0"/>
              </a:spcBef>
              <a:spcAft>
                <a:spcPts val="0"/>
              </a:spcAft>
              <a:buNone/>
            </a:pPr>
            <a:endParaRPr sz="1050">
              <a:solidFill>
                <a:srgbClr val="242424"/>
              </a:solidFill>
              <a:highlight>
                <a:srgbClr val="FFFFFF"/>
              </a:highlight>
              <a:latin typeface="Lora"/>
              <a:ea typeface="Lora"/>
              <a:cs typeface="Lora"/>
              <a:sym typeface="Lora"/>
            </a:endParaRPr>
          </a:p>
          <a:p>
            <a:pPr marL="0" lvl="0" indent="0" algn="l" rtl="0">
              <a:spcBef>
                <a:spcPts val="0"/>
              </a:spcBef>
              <a:spcAft>
                <a:spcPts val="0"/>
              </a:spcAft>
              <a:buNone/>
            </a:pPr>
            <a:r>
              <a:rPr lang="en" sz="1050">
                <a:solidFill>
                  <a:srgbClr val="242424"/>
                </a:solidFill>
                <a:highlight>
                  <a:srgbClr val="FFFFFF"/>
                </a:highlight>
                <a:latin typeface="Lora"/>
                <a:ea typeface="Lora"/>
                <a:cs typeface="Lora"/>
                <a:sym typeface="Lora"/>
              </a:rPr>
              <a:t>The alcohol content of wine also has an enormous impact on wine’s texture. We tend to think that wine is something that we smell and taste, but there is also an important tactile component to wine tasting.</a:t>
            </a:r>
            <a:endParaRPr sz="1050">
              <a:solidFill>
                <a:srgbClr val="242424"/>
              </a:solidFill>
              <a:highlight>
                <a:srgbClr val="FFFFFF"/>
              </a:highlight>
              <a:latin typeface="Lora"/>
              <a:ea typeface="Lora"/>
              <a:cs typeface="Lora"/>
              <a:sym typeface="Lora"/>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19cf6c17848_0_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 name="Google Shape;104;g19cf6c17848_0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All numerical data and all are data concerning attributes that correspond to the composition of a wine.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1a49d0891f2_4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1a49d0891f2_4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1a49d0891f2_4_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1a49d0891f2_4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Alcohol levels range from 8% to 14.9 % in the case of white wines in this dataset</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Quality only ranges from 3 to 9 and most data is clustered in the range of 5 to 7 so no accurate prediction will likely come from quality since a lot of the wine will have the same quality score even though they have different attributes.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19cf6c17848_0_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 name="Google Shape;171;g19cf6c17848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19cf6c17848_0_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19cf6c17848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implemented the elbow method and we chose 5 clusters since the difference in the slope become less starting at 5 clusters.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1a80e748a71_0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1a80e748a71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results show fixed acidity vs. alcohol content and show 5 clusters. There is not much variation since most values tend to be within a small range, in this case alcohol from 8% to 14% and fixed acidity from 3% until 14 %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1ae562a1e01_0_10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 name="Google Shape;206;g1ae562a1e01_0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Talk about how we utilized the elbow method to select the best number of clusters that fitted the data</a:t>
            </a:r>
            <a:endParaRPr/>
          </a:p>
          <a:p>
            <a:pPr marL="457200" lvl="0" indent="-298450" algn="l" rtl="0">
              <a:spcBef>
                <a:spcPts val="0"/>
              </a:spcBef>
              <a:spcAft>
                <a:spcPts val="0"/>
              </a:spcAft>
              <a:buSzPts val="1100"/>
              <a:buChar char="-"/>
            </a:pPr>
            <a:r>
              <a:rPr lang="en"/>
              <a:t>Clear clusters can be seen in the plot, even though they are not too far apart since there is not much data variation. </a:t>
            </a:r>
            <a:endParaRPr/>
          </a:p>
          <a:p>
            <a:pPr marL="457200" lvl="0" indent="-298450" algn="l" rtl="0">
              <a:spcBef>
                <a:spcPts val="0"/>
              </a:spcBef>
              <a:spcAft>
                <a:spcPts val="0"/>
              </a:spcAft>
              <a:buSzPts val="1100"/>
              <a:buChar char="-"/>
            </a:pPr>
            <a:r>
              <a:rPr lang="en"/>
              <a:t>How acid or sweet a wine is perceived different by each individual however having a balance for alcohol and acidity like the middle clusters can be a good particular wine. It will all depend on the individuals taste buds</a:t>
            </a:r>
            <a:endParaRPr/>
          </a:p>
          <a:p>
            <a:pPr marL="457200" lvl="0" indent="-298450" algn="l" rtl="0">
              <a:spcBef>
                <a:spcPts val="0"/>
              </a:spcBef>
              <a:spcAft>
                <a:spcPts val="0"/>
              </a:spcAft>
              <a:buSzPts val="1100"/>
              <a:buChar char="-"/>
            </a:pPr>
            <a:r>
              <a:rPr lang="en"/>
              <a:t>This code can be implemented on any feature in the dataset (results will vary) and can try to find the correct differentiation or segmentation based on the feature for each case.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10280" y="536650"/>
            <a:ext cx="4918200" cy="2052600"/>
          </a:xfrm>
          <a:prstGeom prst="rect">
            <a:avLst/>
          </a:prstGeom>
        </p:spPr>
        <p:txBody>
          <a:bodyPr spcFirstLastPara="1" wrap="square" lIns="91425" tIns="91425" rIns="91425" bIns="91425" anchor="ctr" anchorCtr="0">
            <a:noAutofit/>
          </a:bodyPr>
          <a:lstStyle>
            <a:lvl1pPr lvl="0">
              <a:spcBef>
                <a:spcPts val="0"/>
              </a:spcBef>
              <a:spcAft>
                <a:spcPts val="0"/>
              </a:spcAft>
              <a:buSzPts val="4500"/>
              <a:buNone/>
              <a:defRPr sz="4500"/>
            </a:lvl1pPr>
            <a:lvl2pPr lvl="1">
              <a:spcBef>
                <a:spcPts val="0"/>
              </a:spcBef>
              <a:spcAft>
                <a:spcPts val="0"/>
              </a:spcAft>
              <a:buSzPts val="4500"/>
              <a:buNone/>
              <a:defRPr sz="4500"/>
            </a:lvl2pPr>
            <a:lvl3pPr lvl="2">
              <a:spcBef>
                <a:spcPts val="0"/>
              </a:spcBef>
              <a:spcAft>
                <a:spcPts val="0"/>
              </a:spcAft>
              <a:buSzPts val="4500"/>
              <a:buNone/>
              <a:defRPr sz="4500"/>
            </a:lvl3pPr>
            <a:lvl4pPr lvl="3">
              <a:spcBef>
                <a:spcPts val="0"/>
              </a:spcBef>
              <a:spcAft>
                <a:spcPts val="0"/>
              </a:spcAft>
              <a:buSzPts val="4500"/>
              <a:buNone/>
              <a:defRPr sz="4500"/>
            </a:lvl4pPr>
            <a:lvl5pPr lvl="4">
              <a:spcBef>
                <a:spcPts val="0"/>
              </a:spcBef>
              <a:spcAft>
                <a:spcPts val="0"/>
              </a:spcAft>
              <a:buSzPts val="4500"/>
              <a:buNone/>
              <a:defRPr sz="4500"/>
            </a:lvl5pPr>
            <a:lvl6pPr lvl="5">
              <a:spcBef>
                <a:spcPts val="0"/>
              </a:spcBef>
              <a:spcAft>
                <a:spcPts val="0"/>
              </a:spcAft>
              <a:buSzPts val="4500"/>
              <a:buNone/>
              <a:defRPr sz="4500"/>
            </a:lvl6pPr>
            <a:lvl7pPr lvl="6">
              <a:spcBef>
                <a:spcPts val="0"/>
              </a:spcBef>
              <a:spcAft>
                <a:spcPts val="0"/>
              </a:spcAft>
              <a:buSzPts val="4500"/>
              <a:buNone/>
              <a:defRPr sz="4500"/>
            </a:lvl7pPr>
            <a:lvl8pPr lvl="7">
              <a:spcBef>
                <a:spcPts val="0"/>
              </a:spcBef>
              <a:spcAft>
                <a:spcPts val="0"/>
              </a:spcAft>
              <a:buSzPts val="4500"/>
              <a:buNone/>
              <a:defRPr sz="4500"/>
            </a:lvl8pPr>
            <a:lvl9pPr lvl="8">
              <a:spcBef>
                <a:spcPts val="0"/>
              </a:spcBef>
              <a:spcAft>
                <a:spcPts val="0"/>
              </a:spcAft>
              <a:buSzPts val="4500"/>
              <a:buNone/>
              <a:defRPr sz="4500"/>
            </a:lvl9pPr>
          </a:lstStyle>
          <a:p>
            <a:endParaRPr/>
          </a:p>
        </p:txBody>
      </p:sp>
      <p:sp>
        <p:nvSpPr>
          <p:cNvPr id="10" name="Google Shape;10;p2"/>
          <p:cNvSpPr txBox="1">
            <a:spLocks noGrp="1"/>
          </p:cNvSpPr>
          <p:nvPr>
            <p:ph type="subTitle" idx="1"/>
          </p:nvPr>
        </p:nvSpPr>
        <p:spPr>
          <a:xfrm>
            <a:off x="710275" y="2589250"/>
            <a:ext cx="4918200" cy="5364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1"/>
        <p:cNvGrpSpPr/>
        <p:nvPr/>
      </p:nvGrpSpPr>
      <p:grpSpPr>
        <a:xfrm>
          <a:off x="0" y="0"/>
          <a:ext cx="0" cy="0"/>
          <a:chOff x="0" y="0"/>
          <a:chExt cx="0" cy="0"/>
        </a:xfrm>
      </p:grpSpPr>
      <p:sp>
        <p:nvSpPr>
          <p:cNvPr id="42" name="Google Shape;42;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3" name="Google Shape;43;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4" name="Google Shape;44;p1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5"/>
        <p:cNvGrpSpPr/>
        <p:nvPr/>
      </p:nvGrpSpPr>
      <p:grpSpPr>
        <a:xfrm>
          <a:off x="0" y="0"/>
          <a:ext cx="0" cy="0"/>
          <a:chOff x="0" y="0"/>
          <a:chExt cx="0" cy="0"/>
        </a:xfrm>
      </p:grpSpPr>
      <p:sp>
        <p:nvSpPr>
          <p:cNvPr id="46" name="Google Shape;46;p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3" name="Google Shape;13;p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4"/>
        <p:cNvGrpSpPr/>
        <p:nvPr/>
      </p:nvGrpSpPr>
      <p:grpSpPr>
        <a:xfrm>
          <a:off x="0" y="0"/>
          <a:ext cx="0" cy="0"/>
          <a:chOff x="0" y="0"/>
          <a:chExt cx="0" cy="0"/>
        </a:xfrm>
      </p:grpSpPr>
      <p:sp>
        <p:nvSpPr>
          <p:cNvPr id="15" name="Google Shape;15;p4"/>
          <p:cNvSpPr txBox="1">
            <a:spLocks noGrp="1"/>
          </p:cNvSpPr>
          <p:nvPr>
            <p:ph type="title"/>
          </p:nvPr>
        </p:nvSpPr>
        <p:spPr>
          <a:xfrm>
            <a:off x="483675" y="415425"/>
            <a:ext cx="8203200" cy="481200"/>
          </a:xfrm>
          <a:prstGeom prst="rect">
            <a:avLst/>
          </a:prstGeom>
        </p:spPr>
        <p:txBody>
          <a:bodyPr spcFirstLastPara="1" wrap="square" lIns="91425" tIns="91425" rIns="91425" bIns="91425" anchor="ctr" anchorCtr="0">
            <a:noAutofit/>
          </a:bodyPr>
          <a:lstStyle>
            <a:lvl1pPr lvl="0">
              <a:spcBef>
                <a:spcPts val="0"/>
              </a:spcBef>
              <a:spcAft>
                <a:spcPts val="0"/>
              </a:spcAft>
              <a:buSzPts val="2500"/>
              <a:buNone/>
              <a:defRPr/>
            </a:lvl1pPr>
            <a:lvl2pPr lvl="1">
              <a:spcBef>
                <a:spcPts val="0"/>
              </a:spcBef>
              <a:spcAft>
                <a:spcPts val="0"/>
              </a:spcAft>
              <a:buSzPts val="2500"/>
              <a:buNone/>
              <a:defRPr/>
            </a:lvl2pPr>
            <a:lvl3pPr lvl="2">
              <a:spcBef>
                <a:spcPts val="0"/>
              </a:spcBef>
              <a:spcAft>
                <a:spcPts val="0"/>
              </a:spcAft>
              <a:buSzPts val="2500"/>
              <a:buNone/>
              <a:defRPr/>
            </a:lvl3pPr>
            <a:lvl4pPr lvl="3">
              <a:spcBef>
                <a:spcPts val="0"/>
              </a:spcBef>
              <a:spcAft>
                <a:spcPts val="0"/>
              </a:spcAft>
              <a:buSzPts val="2500"/>
              <a:buNone/>
              <a:defRPr/>
            </a:lvl4pPr>
            <a:lvl5pPr lvl="4">
              <a:spcBef>
                <a:spcPts val="0"/>
              </a:spcBef>
              <a:spcAft>
                <a:spcPts val="0"/>
              </a:spcAft>
              <a:buSzPts val="2500"/>
              <a:buNone/>
              <a:defRPr/>
            </a:lvl5pPr>
            <a:lvl6pPr lvl="5">
              <a:spcBef>
                <a:spcPts val="0"/>
              </a:spcBef>
              <a:spcAft>
                <a:spcPts val="0"/>
              </a:spcAft>
              <a:buSzPts val="2500"/>
              <a:buNone/>
              <a:defRPr/>
            </a:lvl6pPr>
            <a:lvl7pPr lvl="6">
              <a:spcBef>
                <a:spcPts val="0"/>
              </a:spcBef>
              <a:spcAft>
                <a:spcPts val="0"/>
              </a:spcAft>
              <a:buSzPts val="2500"/>
              <a:buNone/>
              <a:defRPr/>
            </a:lvl7pPr>
            <a:lvl8pPr lvl="7">
              <a:spcBef>
                <a:spcPts val="0"/>
              </a:spcBef>
              <a:spcAft>
                <a:spcPts val="0"/>
              </a:spcAft>
              <a:buSzPts val="2500"/>
              <a:buNone/>
              <a:defRPr/>
            </a:lvl8pPr>
            <a:lvl9pPr lvl="8">
              <a:spcBef>
                <a:spcPts val="0"/>
              </a:spcBef>
              <a:spcAft>
                <a:spcPts val="0"/>
              </a:spcAft>
              <a:buSzPts val="2500"/>
              <a:buNone/>
              <a:defRPr/>
            </a:lvl9pPr>
          </a:lstStyle>
          <a:p>
            <a:endParaRPr/>
          </a:p>
        </p:txBody>
      </p:sp>
      <p:sp>
        <p:nvSpPr>
          <p:cNvPr id="16" name="Google Shape;16;p4"/>
          <p:cNvSpPr txBox="1">
            <a:spLocks noGrp="1"/>
          </p:cNvSpPr>
          <p:nvPr>
            <p:ph type="body" idx="1"/>
          </p:nvPr>
        </p:nvSpPr>
        <p:spPr>
          <a:xfrm>
            <a:off x="483675" y="1031250"/>
            <a:ext cx="8203200" cy="36969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7" name="Google Shape;17;p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8"/>
        <p:cNvGrpSpPr/>
        <p:nvPr/>
      </p:nvGrpSpPr>
      <p:grpSpPr>
        <a:xfrm>
          <a:off x="0" y="0"/>
          <a:ext cx="0" cy="0"/>
          <a:chOff x="0" y="0"/>
          <a:chExt cx="0" cy="0"/>
        </a:xfrm>
      </p:grpSpPr>
      <p:sp>
        <p:nvSpPr>
          <p:cNvPr id="19" name="Google Shape;19;p5"/>
          <p:cNvSpPr txBox="1">
            <a:spLocks noGrp="1"/>
          </p:cNvSpPr>
          <p:nvPr>
            <p:ph type="title"/>
          </p:nvPr>
        </p:nvSpPr>
        <p:spPr>
          <a:xfrm>
            <a:off x="483675" y="415425"/>
            <a:ext cx="8203200" cy="481200"/>
          </a:xfrm>
          <a:prstGeom prst="rect">
            <a:avLst/>
          </a:prstGeom>
        </p:spPr>
        <p:txBody>
          <a:bodyPr spcFirstLastPara="1" wrap="square" lIns="91425" tIns="91425" rIns="91425" bIns="91425" anchor="ctr" anchorCtr="0">
            <a:noAutofit/>
          </a:bodyPr>
          <a:lstStyle>
            <a:lvl1pPr lvl="0">
              <a:spcBef>
                <a:spcPts val="0"/>
              </a:spcBef>
              <a:spcAft>
                <a:spcPts val="0"/>
              </a:spcAft>
              <a:buSzPts val="2500"/>
              <a:buNone/>
              <a:defRPr/>
            </a:lvl1pPr>
            <a:lvl2pPr lvl="1">
              <a:spcBef>
                <a:spcPts val="0"/>
              </a:spcBef>
              <a:spcAft>
                <a:spcPts val="0"/>
              </a:spcAft>
              <a:buSzPts val="2500"/>
              <a:buNone/>
              <a:defRPr/>
            </a:lvl2pPr>
            <a:lvl3pPr lvl="2">
              <a:spcBef>
                <a:spcPts val="0"/>
              </a:spcBef>
              <a:spcAft>
                <a:spcPts val="0"/>
              </a:spcAft>
              <a:buSzPts val="2500"/>
              <a:buNone/>
              <a:defRPr/>
            </a:lvl3pPr>
            <a:lvl4pPr lvl="3">
              <a:spcBef>
                <a:spcPts val="0"/>
              </a:spcBef>
              <a:spcAft>
                <a:spcPts val="0"/>
              </a:spcAft>
              <a:buSzPts val="2500"/>
              <a:buNone/>
              <a:defRPr/>
            </a:lvl4pPr>
            <a:lvl5pPr lvl="4">
              <a:spcBef>
                <a:spcPts val="0"/>
              </a:spcBef>
              <a:spcAft>
                <a:spcPts val="0"/>
              </a:spcAft>
              <a:buSzPts val="2500"/>
              <a:buNone/>
              <a:defRPr/>
            </a:lvl5pPr>
            <a:lvl6pPr lvl="5">
              <a:spcBef>
                <a:spcPts val="0"/>
              </a:spcBef>
              <a:spcAft>
                <a:spcPts val="0"/>
              </a:spcAft>
              <a:buSzPts val="2500"/>
              <a:buNone/>
              <a:defRPr/>
            </a:lvl6pPr>
            <a:lvl7pPr lvl="6">
              <a:spcBef>
                <a:spcPts val="0"/>
              </a:spcBef>
              <a:spcAft>
                <a:spcPts val="0"/>
              </a:spcAft>
              <a:buSzPts val="2500"/>
              <a:buNone/>
              <a:defRPr/>
            </a:lvl7pPr>
            <a:lvl8pPr lvl="7">
              <a:spcBef>
                <a:spcPts val="0"/>
              </a:spcBef>
              <a:spcAft>
                <a:spcPts val="0"/>
              </a:spcAft>
              <a:buSzPts val="2500"/>
              <a:buNone/>
              <a:defRPr/>
            </a:lvl8pPr>
            <a:lvl9pPr lvl="8">
              <a:spcBef>
                <a:spcPts val="0"/>
              </a:spcBef>
              <a:spcAft>
                <a:spcPts val="0"/>
              </a:spcAft>
              <a:buSzPts val="2500"/>
              <a:buNone/>
              <a:defRPr/>
            </a:lvl9pPr>
          </a:lstStyle>
          <a:p>
            <a:endParaRPr/>
          </a:p>
        </p:txBody>
      </p:sp>
      <p:sp>
        <p:nvSpPr>
          <p:cNvPr id="20" name="Google Shape;20;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1" name="Google Shape;21;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2" name="Google Shape;22;p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3"/>
        <p:cNvGrpSpPr/>
        <p:nvPr/>
      </p:nvGrpSpPr>
      <p:grpSpPr>
        <a:xfrm>
          <a:off x="0" y="0"/>
          <a:ext cx="0" cy="0"/>
          <a:chOff x="0" y="0"/>
          <a:chExt cx="0" cy="0"/>
        </a:xfrm>
      </p:grpSpPr>
      <p:sp>
        <p:nvSpPr>
          <p:cNvPr id="24" name="Google Shape;24;p6"/>
          <p:cNvSpPr txBox="1">
            <a:spLocks noGrp="1"/>
          </p:cNvSpPr>
          <p:nvPr>
            <p:ph type="title"/>
          </p:nvPr>
        </p:nvSpPr>
        <p:spPr>
          <a:xfrm>
            <a:off x="483675" y="415425"/>
            <a:ext cx="8203200" cy="481200"/>
          </a:xfrm>
          <a:prstGeom prst="rect">
            <a:avLst/>
          </a:prstGeom>
        </p:spPr>
        <p:txBody>
          <a:bodyPr spcFirstLastPara="1" wrap="square" lIns="91425" tIns="91425" rIns="91425" bIns="91425" anchor="ctr" anchorCtr="0">
            <a:noAutofit/>
          </a:bodyPr>
          <a:lstStyle>
            <a:lvl1pPr lvl="0">
              <a:spcBef>
                <a:spcPts val="0"/>
              </a:spcBef>
              <a:spcAft>
                <a:spcPts val="0"/>
              </a:spcAft>
              <a:buSzPts val="2500"/>
              <a:buNone/>
              <a:defRPr sz="2500"/>
            </a:lvl1pPr>
            <a:lvl2pPr lvl="1">
              <a:spcBef>
                <a:spcPts val="0"/>
              </a:spcBef>
              <a:spcAft>
                <a:spcPts val="0"/>
              </a:spcAft>
              <a:buSzPts val="2500"/>
              <a:buNone/>
              <a:defRPr sz="2500"/>
            </a:lvl2pPr>
            <a:lvl3pPr lvl="2">
              <a:spcBef>
                <a:spcPts val="0"/>
              </a:spcBef>
              <a:spcAft>
                <a:spcPts val="0"/>
              </a:spcAft>
              <a:buSzPts val="2500"/>
              <a:buNone/>
              <a:defRPr sz="2500"/>
            </a:lvl3pPr>
            <a:lvl4pPr lvl="3">
              <a:spcBef>
                <a:spcPts val="0"/>
              </a:spcBef>
              <a:spcAft>
                <a:spcPts val="0"/>
              </a:spcAft>
              <a:buSzPts val="2500"/>
              <a:buNone/>
              <a:defRPr sz="2500"/>
            </a:lvl4pPr>
            <a:lvl5pPr lvl="4">
              <a:spcBef>
                <a:spcPts val="0"/>
              </a:spcBef>
              <a:spcAft>
                <a:spcPts val="0"/>
              </a:spcAft>
              <a:buSzPts val="2500"/>
              <a:buNone/>
              <a:defRPr sz="2500"/>
            </a:lvl5pPr>
            <a:lvl6pPr lvl="5">
              <a:spcBef>
                <a:spcPts val="0"/>
              </a:spcBef>
              <a:spcAft>
                <a:spcPts val="0"/>
              </a:spcAft>
              <a:buSzPts val="2500"/>
              <a:buNone/>
              <a:defRPr sz="2500"/>
            </a:lvl6pPr>
            <a:lvl7pPr lvl="6">
              <a:spcBef>
                <a:spcPts val="0"/>
              </a:spcBef>
              <a:spcAft>
                <a:spcPts val="0"/>
              </a:spcAft>
              <a:buSzPts val="2500"/>
              <a:buNone/>
              <a:defRPr sz="2500"/>
            </a:lvl7pPr>
            <a:lvl8pPr lvl="7">
              <a:spcBef>
                <a:spcPts val="0"/>
              </a:spcBef>
              <a:spcAft>
                <a:spcPts val="0"/>
              </a:spcAft>
              <a:buSzPts val="2500"/>
              <a:buNone/>
              <a:defRPr sz="2500"/>
            </a:lvl8pPr>
            <a:lvl9pPr lvl="8">
              <a:spcBef>
                <a:spcPts val="0"/>
              </a:spcBef>
              <a:spcAft>
                <a:spcPts val="0"/>
              </a:spcAft>
              <a:buSzPts val="2500"/>
              <a:buNone/>
              <a:defRPr sz="25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5"/>
        <p:cNvGrpSpPr/>
        <p:nvPr/>
      </p:nvGrpSpPr>
      <p:grpSpPr>
        <a:xfrm>
          <a:off x="0" y="0"/>
          <a:ext cx="0" cy="0"/>
          <a:chOff x="0" y="0"/>
          <a:chExt cx="0" cy="0"/>
        </a:xfrm>
      </p:grpSpPr>
      <p:sp>
        <p:nvSpPr>
          <p:cNvPr id="26" name="Google Shape;26;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27" name="Google Shape;27;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8" name="Google Shape;28;p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9"/>
        <p:cNvGrpSpPr/>
        <p:nvPr/>
      </p:nvGrpSpPr>
      <p:grpSpPr>
        <a:xfrm>
          <a:off x="0" y="0"/>
          <a:ext cx="0" cy="0"/>
          <a:chOff x="0" y="0"/>
          <a:chExt cx="0" cy="0"/>
        </a:xfrm>
      </p:grpSpPr>
      <p:sp>
        <p:nvSpPr>
          <p:cNvPr id="30" name="Google Shape;30;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1" name="Google Shape;31;p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2"/>
        <p:cNvGrpSpPr/>
        <p:nvPr/>
      </p:nvGrpSpPr>
      <p:grpSpPr>
        <a:xfrm>
          <a:off x="0" y="0"/>
          <a:ext cx="0" cy="0"/>
          <a:chOff x="0" y="0"/>
          <a:chExt cx="0" cy="0"/>
        </a:xfrm>
      </p:grpSpPr>
      <p:sp>
        <p:nvSpPr>
          <p:cNvPr id="33" name="Google Shape;33;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5" name="Google Shape;35;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6" name="Google Shape;36;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37" name="Google Shape;37;p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8"/>
        <p:cNvGrpSpPr/>
        <p:nvPr/>
      </p:nvGrpSpPr>
      <p:grpSpPr>
        <a:xfrm>
          <a:off x="0" y="0"/>
          <a:ext cx="0" cy="0"/>
          <a:chOff x="0" y="0"/>
          <a:chExt cx="0" cy="0"/>
        </a:xfrm>
      </p:grpSpPr>
      <p:sp>
        <p:nvSpPr>
          <p:cNvPr id="39" name="Google Shape;39;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0" name="Google Shape;40;p1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83675" y="415425"/>
            <a:ext cx="8203200" cy="481200"/>
          </a:xfrm>
          <a:prstGeom prst="rect">
            <a:avLst/>
          </a:prstGeom>
          <a:noFill/>
          <a:ln>
            <a:noFill/>
          </a:ln>
        </p:spPr>
        <p:txBody>
          <a:bodyPr spcFirstLastPara="1" wrap="square" lIns="91425" tIns="91425" rIns="91425" bIns="91425" anchor="ctr" anchorCtr="0">
            <a:noAutofit/>
          </a:bodyPr>
          <a:lstStyle>
            <a:lvl1pPr lvl="0">
              <a:spcBef>
                <a:spcPts val="0"/>
              </a:spcBef>
              <a:spcAft>
                <a:spcPts val="0"/>
              </a:spcAft>
              <a:buSzPts val="2500"/>
              <a:buFont typeface="Fira Sans Extra Condensed Medium"/>
              <a:buNone/>
              <a:defRPr sz="2500">
                <a:latin typeface="Fira Sans Extra Condensed Medium"/>
                <a:ea typeface="Fira Sans Extra Condensed Medium"/>
                <a:cs typeface="Fira Sans Extra Condensed Medium"/>
                <a:sym typeface="Fira Sans Extra Condensed Medium"/>
              </a:defRPr>
            </a:lvl1pPr>
            <a:lvl2pPr lvl="1">
              <a:spcBef>
                <a:spcPts val="0"/>
              </a:spcBef>
              <a:spcAft>
                <a:spcPts val="0"/>
              </a:spcAft>
              <a:buSzPts val="2500"/>
              <a:buFont typeface="Fira Sans Extra Condensed Medium"/>
              <a:buNone/>
              <a:defRPr sz="2500">
                <a:latin typeface="Fira Sans Extra Condensed Medium"/>
                <a:ea typeface="Fira Sans Extra Condensed Medium"/>
                <a:cs typeface="Fira Sans Extra Condensed Medium"/>
                <a:sym typeface="Fira Sans Extra Condensed Medium"/>
              </a:defRPr>
            </a:lvl2pPr>
            <a:lvl3pPr lvl="2">
              <a:spcBef>
                <a:spcPts val="0"/>
              </a:spcBef>
              <a:spcAft>
                <a:spcPts val="0"/>
              </a:spcAft>
              <a:buSzPts val="2500"/>
              <a:buFont typeface="Fira Sans Extra Condensed Medium"/>
              <a:buNone/>
              <a:defRPr sz="2500">
                <a:latin typeface="Fira Sans Extra Condensed Medium"/>
                <a:ea typeface="Fira Sans Extra Condensed Medium"/>
                <a:cs typeface="Fira Sans Extra Condensed Medium"/>
                <a:sym typeface="Fira Sans Extra Condensed Medium"/>
              </a:defRPr>
            </a:lvl3pPr>
            <a:lvl4pPr lvl="3">
              <a:spcBef>
                <a:spcPts val="0"/>
              </a:spcBef>
              <a:spcAft>
                <a:spcPts val="0"/>
              </a:spcAft>
              <a:buSzPts val="2500"/>
              <a:buFont typeface="Fira Sans Extra Condensed Medium"/>
              <a:buNone/>
              <a:defRPr sz="2500">
                <a:latin typeface="Fira Sans Extra Condensed Medium"/>
                <a:ea typeface="Fira Sans Extra Condensed Medium"/>
                <a:cs typeface="Fira Sans Extra Condensed Medium"/>
                <a:sym typeface="Fira Sans Extra Condensed Medium"/>
              </a:defRPr>
            </a:lvl4pPr>
            <a:lvl5pPr lvl="4">
              <a:spcBef>
                <a:spcPts val="0"/>
              </a:spcBef>
              <a:spcAft>
                <a:spcPts val="0"/>
              </a:spcAft>
              <a:buSzPts val="2500"/>
              <a:buFont typeface="Fira Sans Extra Condensed Medium"/>
              <a:buNone/>
              <a:defRPr sz="2500">
                <a:latin typeface="Fira Sans Extra Condensed Medium"/>
                <a:ea typeface="Fira Sans Extra Condensed Medium"/>
                <a:cs typeface="Fira Sans Extra Condensed Medium"/>
                <a:sym typeface="Fira Sans Extra Condensed Medium"/>
              </a:defRPr>
            </a:lvl5pPr>
            <a:lvl6pPr lvl="5">
              <a:spcBef>
                <a:spcPts val="0"/>
              </a:spcBef>
              <a:spcAft>
                <a:spcPts val="0"/>
              </a:spcAft>
              <a:buSzPts val="2500"/>
              <a:buFont typeface="Fira Sans Extra Condensed Medium"/>
              <a:buNone/>
              <a:defRPr sz="2500">
                <a:latin typeface="Fira Sans Extra Condensed Medium"/>
                <a:ea typeface="Fira Sans Extra Condensed Medium"/>
                <a:cs typeface="Fira Sans Extra Condensed Medium"/>
                <a:sym typeface="Fira Sans Extra Condensed Medium"/>
              </a:defRPr>
            </a:lvl6pPr>
            <a:lvl7pPr lvl="6">
              <a:spcBef>
                <a:spcPts val="0"/>
              </a:spcBef>
              <a:spcAft>
                <a:spcPts val="0"/>
              </a:spcAft>
              <a:buSzPts val="2500"/>
              <a:buFont typeface="Fira Sans Extra Condensed Medium"/>
              <a:buNone/>
              <a:defRPr sz="2500">
                <a:latin typeface="Fira Sans Extra Condensed Medium"/>
                <a:ea typeface="Fira Sans Extra Condensed Medium"/>
                <a:cs typeface="Fira Sans Extra Condensed Medium"/>
                <a:sym typeface="Fira Sans Extra Condensed Medium"/>
              </a:defRPr>
            </a:lvl7pPr>
            <a:lvl8pPr lvl="7">
              <a:spcBef>
                <a:spcPts val="0"/>
              </a:spcBef>
              <a:spcAft>
                <a:spcPts val="0"/>
              </a:spcAft>
              <a:buSzPts val="2500"/>
              <a:buFont typeface="Fira Sans Extra Condensed Medium"/>
              <a:buNone/>
              <a:defRPr sz="2500">
                <a:latin typeface="Fira Sans Extra Condensed Medium"/>
                <a:ea typeface="Fira Sans Extra Condensed Medium"/>
                <a:cs typeface="Fira Sans Extra Condensed Medium"/>
                <a:sym typeface="Fira Sans Extra Condensed Medium"/>
              </a:defRPr>
            </a:lvl8pPr>
            <a:lvl9pPr lvl="8">
              <a:spcBef>
                <a:spcPts val="0"/>
              </a:spcBef>
              <a:spcAft>
                <a:spcPts val="0"/>
              </a:spcAft>
              <a:buSzPts val="2500"/>
              <a:buFont typeface="Fira Sans Extra Condensed Medium"/>
              <a:buNone/>
              <a:defRPr sz="2500">
                <a:latin typeface="Fira Sans Extra Condensed Medium"/>
                <a:ea typeface="Fira Sans Extra Condensed Medium"/>
                <a:cs typeface="Fira Sans Extra Condensed Medium"/>
                <a:sym typeface="Fira Sans Extra Condensed Medium"/>
              </a:defRPr>
            </a:lvl9pPr>
          </a:lstStyle>
          <a:p>
            <a:endParaRPr/>
          </a:p>
        </p:txBody>
      </p:sp>
      <p:sp>
        <p:nvSpPr>
          <p:cNvPr id="7" name="Google Shape;7;p1"/>
          <p:cNvSpPr txBox="1">
            <a:spLocks noGrp="1"/>
          </p:cNvSpPr>
          <p:nvPr>
            <p:ph type="body" idx="1"/>
          </p:nvPr>
        </p:nvSpPr>
        <p:spPr>
          <a:xfrm>
            <a:off x="483675" y="1031250"/>
            <a:ext cx="8203200" cy="36969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SzPts val="1800"/>
              <a:buFont typeface="Roboto"/>
              <a:buChar char="●"/>
              <a:defRPr sz="1800">
                <a:latin typeface="Roboto"/>
                <a:ea typeface="Roboto"/>
                <a:cs typeface="Roboto"/>
                <a:sym typeface="Roboto"/>
              </a:defRPr>
            </a:lvl1pPr>
            <a:lvl2pPr marL="914400" lvl="1" indent="-317500">
              <a:lnSpc>
                <a:spcPct val="115000"/>
              </a:lnSpc>
              <a:spcBef>
                <a:spcPts val="1600"/>
              </a:spcBef>
              <a:spcAft>
                <a:spcPts val="0"/>
              </a:spcAft>
              <a:buSzPts val="1400"/>
              <a:buFont typeface="Roboto"/>
              <a:buChar char="○"/>
              <a:defRPr>
                <a:latin typeface="Roboto"/>
                <a:ea typeface="Roboto"/>
                <a:cs typeface="Roboto"/>
                <a:sym typeface="Roboto"/>
              </a:defRPr>
            </a:lvl2pPr>
            <a:lvl3pPr marL="1371600" lvl="2" indent="-317500">
              <a:lnSpc>
                <a:spcPct val="115000"/>
              </a:lnSpc>
              <a:spcBef>
                <a:spcPts val="1600"/>
              </a:spcBef>
              <a:spcAft>
                <a:spcPts val="0"/>
              </a:spcAft>
              <a:buSzPts val="1400"/>
              <a:buFont typeface="Roboto"/>
              <a:buChar char="■"/>
              <a:defRPr>
                <a:latin typeface="Roboto"/>
                <a:ea typeface="Roboto"/>
                <a:cs typeface="Roboto"/>
                <a:sym typeface="Roboto"/>
              </a:defRPr>
            </a:lvl3pPr>
            <a:lvl4pPr marL="1828800" lvl="3" indent="-317500">
              <a:lnSpc>
                <a:spcPct val="115000"/>
              </a:lnSpc>
              <a:spcBef>
                <a:spcPts val="1600"/>
              </a:spcBef>
              <a:spcAft>
                <a:spcPts val="0"/>
              </a:spcAft>
              <a:buSzPts val="1400"/>
              <a:buFont typeface="Roboto"/>
              <a:buChar char="●"/>
              <a:defRPr>
                <a:latin typeface="Roboto"/>
                <a:ea typeface="Roboto"/>
                <a:cs typeface="Roboto"/>
                <a:sym typeface="Roboto"/>
              </a:defRPr>
            </a:lvl4pPr>
            <a:lvl5pPr marL="2286000" lvl="4" indent="-317500">
              <a:lnSpc>
                <a:spcPct val="115000"/>
              </a:lnSpc>
              <a:spcBef>
                <a:spcPts val="1600"/>
              </a:spcBef>
              <a:spcAft>
                <a:spcPts val="0"/>
              </a:spcAft>
              <a:buSzPts val="1400"/>
              <a:buFont typeface="Roboto"/>
              <a:buChar char="○"/>
              <a:defRPr>
                <a:latin typeface="Roboto"/>
                <a:ea typeface="Roboto"/>
                <a:cs typeface="Roboto"/>
                <a:sym typeface="Roboto"/>
              </a:defRPr>
            </a:lvl5pPr>
            <a:lvl6pPr marL="2743200" lvl="5" indent="-317500">
              <a:lnSpc>
                <a:spcPct val="115000"/>
              </a:lnSpc>
              <a:spcBef>
                <a:spcPts val="1600"/>
              </a:spcBef>
              <a:spcAft>
                <a:spcPts val="0"/>
              </a:spcAft>
              <a:buSzPts val="1400"/>
              <a:buFont typeface="Roboto"/>
              <a:buChar char="■"/>
              <a:defRPr>
                <a:latin typeface="Roboto"/>
                <a:ea typeface="Roboto"/>
                <a:cs typeface="Roboto"/>
                <a:sym typeface="Roboto"/>
              </a:defRPr>
            </a:lvl6pPr>
            <a:lvl7pPr marL="3200400" lvl="6" indent="-317500">
              <a:lnSpc>
                <a:spcPct val="115000"/>
              </a:lnSpc>
              <a:spcBef>
                <a:spcPts val="1600"/>
              </a:spcBef>
              <a:spcAft>
                <a:spcPts val="0"/>
              </a:spcAft>
              <a:buSzPts val="1400"/>
              <a:buFont typeface="Roboto"/>
              <a:buChar char="●"/>
              <a:defRPr>
                <a:latin typeface="Roboto"/>
                <a:ea typeface="Roboto"/>
                <a:cs typeface="Roboto"/>
                <a:sym typeface="Roboto"/>
              </a:defRPr>
            </a:lvl7pPr>
            <a:lvl8pPr marL="3657600" lvl="7" indent="-317500">
              <a:lnSpc>
                <a:spcPct val="115000"/>
              </a:lnSpc>
              <a:spcBef>
                <a:spcPts val="1600"/>
              </a:spcBef>
              <a:spcAft>
                <a:spcPts val="0"/>
              </a:spcAft>
              <a:buSzPts val="1400"/>
              <a:buFont typeface="Roboto"/>
              <a:buChar char="○"/>
              <a:defRPr>
                <a:latin typeface="Roboto"/>
                <a:ea typeface="Roboto"/>
                <a:cs typeface="Roboto"/>
                <a:sym typeface="Roboto"/>
              </a:defRPr>
            </a:lvl8pPr>
            <a:lvl9pPr marL="4114800" lvl="8" indent="-317500">
              <a:lnSpc>
                <a:spcPct val="115000"/>
              </a:lnSpc>
              <a:spcBef>
                <a:spcPts val="1600"/>
              </a:spcBef>
              <a:spcAft>
                <a:spcPts val="1600"/>
              </a:spcAft>
              <a:buSzPts val="1400"/>
              <a:buFont typeface="Roboto"/>
              <a:buChar char="■"/>
              <a:defRPr>
                <a:latin typeface="Roboto"/>
                <a:ea typeface="Roboto"/>
                <a:cs typeface="Roboto"/>
                <a:sym typeface="Robo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p15:clr>
            <a:srgbClr val="EA4335"/>
          </p15:clr>
        </p15:guide>
        <p15:guide id="2" pos="2880">
          <p15:clr>
            <a:srgbClr val="EA4335"/>
          </p15:clr>
        </p15:guide>
        <p15:guide id="3" pos="288">
          <p15:clr>
            <a:srgbClr val="EA4335"/>
          </p15:clr>
        </p15:guide>
        <p15:guide id="4" pos="5472">
          <p15:clr>
            <a:srgbClr val="EA4335"/>
          </p15:clr>
        </p15:guide>
        <p15:guide id="5" orient="horz" pos="262">
          <p15:clr>
            <a:srgbClr val="EA4335"/>
          </p15:clr>
        </p15:guide>
        <p15:guide id="6" orient="horz" pos="2978">
          <p15:clr>
            <a:srgbClr val="EA4335"/>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5.xml"/><Relationship Id="rId5" Type="http://schemas.openxmlformats.org/officeDocument/2006/relationships/image" Target="../media/image18.pn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5.xml"/><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5.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5.xml"/><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5.xml"/><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hyperlink" Target="https://archive.ics.uci.edu/ml/datasets/wine+quality" TargetMode="External"/><Relationship Id="rId2" Type="http://schemas.openxmlformats.org/officeDocument/2006/relationships/notesSlide" Target="../notesSlides/notesSlide3.xml"/><Relationship Id="rId1" Type="http://schemas.openxmlformats.org/officeDocument/2006/relationships/slideLayout" Target="../slideLayouts/slideLayout5.xml"/><Relationship Id="rId5" Type="http://schemas.openxmlformats.org/officeDocument/2006/relationships/hyperlink" Target="https://archive-beta.ics.uci.edu/dataset/186/wine+quality" TargetMode="Externa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5.xml"/><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sp>
        <p:nvSpPr>
          <p:cNvPr id="51" name="Google Shape;51;p13"/>
          <p:cNvSpPr txBox="1">
            <a:spLocks noGrp="1"/>
          </p:cNvSpPr>
          <p:nvPr>
            <p:ph type="ctrTitle"/>
          </p:nvPr>
        </p:nvSpPr>
        <p:spPr>
          <a:xfrm>
            <a:off x="1724988" y="490525"/>
            <a:ext cx="5694000" cy="904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accent1"/>
                </a:solidFill>
              </a:rPr>
              <a:t>Wine Alcohol Level Prediction</a:t>
            </a:r>
            <a:endParaRPr dirty="0">
              <a:solidFill>
                <a:schemeClr val="accent1"/>
              </a:solidFill>
            </a:endParaRPr>
          </a:p>
        </p:txBody>
      </p:sp>
      <p:sp>
        <p:nvSpPr>
          <p:cNvPr id="52" name="Google Shape;52;p13"/>
          <p:cNvSpPr txBox="1">
            <a:spLocks noGrp="1"/>
          </p:cNvSpPr>
          <p:nvPr>
            <p:ph type="subTitle" idx="1"/>
          </p:nvPr>
        </p:nvSpPr>
        <p:spPr>
          <a:xfrm>
            <a:off x="1724988" y="2167875"/>
            <a:ext cx="5694000" cy="372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700" dirty="0">
                <a:solidFill>
                  <a:schemeClr val="accent1"/>
                </a:solidFill>
              </a:rPr>
              <a:t>Yagiz Sezersan</a:t>
            </a:r>
            <a:endParaRPr sz="1700" dirty="0">
              <a:solidFill>
                <a:schemeClr val="accent1"/>
              </a:solidFill>
            </a:endParaRPr>
          </a:p>
          <a:p>
            <a:pPr marL="0" lvl="0" indent="0" algn="ctr" rtl="0">
              <a:spcBef>
                <a:spcPts val="0"/>
              </a:spcBef>
              <a:spcAft>
                <a:spcPts val="0"/>
              </a:spcAft>
              <a:buNone/>
            </a:pPr>
            <a:endParaRPr sz="1700" dirty="0">
              <a:solidFill>
                <a:schemeClr val="accent1"/>
              </a:solidFill>
            </a:endParaRPr>
          </a:p>
        </p:txBody>
      </p:sp>
      <p:grpSp>
        <p:nvGrpSpPr>
          <p:cNvPr id="53" name="Google Shape;53;p13"/>
          <p:cNvGrpSpPr/>
          <p:nvPr/>
        </p:nvGrpSpPr>
        <p:grpSpPr>
          <a:xfrm>
            <a:off x="-1765072" y="2664807"/>
            <a:ext cx="10787812" cy="3283202"/>
            <a:chOff x="711150" y="1559663"/>
            <a:chExt cx="7721575" cy="2350013"/>
          </a:xfrm>
        </p:grpSpPr>
        <p:sp>
          <p:nvSpPr>
            <p:cNvPr id="54" name="Google Shape;54;p13"/>
            <p:cNvSpPr/>
            <p:nvPr/>
          </p:nvSpPr>
          <p:spPr>
            <a:xfrm>
              <a:off x="711150" y="1595125"/>
              <a:ext cx="7721575" cy="2314550"/>
            </a:xfrm>
            <a:custGeom>
              <a:avLst/>
              <a:gdLst/>
              <a:ahLst/>
              <a:cxnLst/>
              <a:rect l="l" t="t" r="r" b="b"/>
              <a:pathLst>
                <a:path w="308863" h="92582" extrusionOk="0">
                  <a:moveTo>
                    <a:pt x="0" y="92445"/>
                  </a:moveTo>
                  <a:lnTo>
                    <a:pt x="24529" y="34740"/>
                  </a:lnTo>
                  <a:lnTo>
                    <a:pt x="73382" y="80857"/>
                  </a:lnTo>
                  <a:lnTo>
                    <a:pt x="97740" y="23146"/>
                  </a:lnTo>
                  <a:lnTo>
                    <a:pt x="122133" y="46302"/>
                  </a:lnTo>
                  <a:lnTo>
                    <a:pt x="146543" y="0"/>
                  </a:lnTo>
                  <a:lnTo>
                    <a:pt x="195411" y="69356"/>
                  </a:lnTo>
                  <a:lnTo>
                    <a:pt x="219734" y="57794"/>
                  </a:lnTo>
                  <a:lnTo>
                    <a:pt x="244161" y="80952"/>
                  </a:lnTo>
                  <a:lnTo>
                    <a:pt x="268621" y="11652"/>
                  </a:lnTo>
                  <a:lnTo>
                    <a:pt x="293020" y="44"/>
                  </a:lnTo>
                  <a:lnTo>
                    <a:pt x="308863" y="92582"/>
                  </a:lnTo>
                </a:path>
              </a:pathLst>
            </a:custGeom>
            <a:noFill/>
            <a:ln w="19050" cap="flat" cmpd="sng">
              <a:solidFill>
                <a:schemeClr val="accent1"/>
              </a:solidFill>
              <a:prstDash val="solid"/>
              <a:round/>
              <a:headEnd type="none" w="med" len="med"/>
              <a:tailEnd type="none" w="med" len="med"/>
            </a:ln>
          </p:spPr>
          <p:txBody>
            <a:bodyPr/>
            <a:lstStyle/>
            <a:p>
              <a:endParaRPr lang="en-US"/>
            </a:p>
          </p:txBody>
        </p:sp>
        <p:sp>
          <p:nvSpPr>
            <p:cNvPr id="55" name="Google Shape;55;p13"/>
            <p:cNvSpPr/>
            <p:nvPr/>
          </p:nvSpPr>
          <p:spPr>
            <a:xfrm>
              <a:off x="1287538" y="2426363"/>
              <a:ext cx="71400" cy="71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13"/>
            <p:cNvSpPr/>
            <p:nvPr/>
          </p:nvSpPr>
          <p:spPr>
            <a:xfrm>
              <a:off x="1897863" y="3003575"/>
              <a:ext cx="71400" cy="71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13"/>
            <p:cNvSpPr/>
            <p:nvPr/>
          </p:nvSpPr>
          <p:spPr>
            <a:xfrm>
              <a:off x="2508163" y="3580788"/>
              <a:ext cx="71400" cy="71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13"/>
            <p:cNvSpPr/>
            <p:nvPr/>
          </p:nvSpPr>
          <p:spPr>
            <a:xfrm>
              <a:off x="3118475" y="2137738"/>
              <a:ext cx="71400" cy="71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13"/>
            <p:cNvSpPr/>
            <p:nvPr/>
          </p:nvSpPr>
          <p:spPr>
            <a:xfrm>
              <a:off x="3728788" y="2714950"/>
              <a:ext cx="71400" cy="71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13"/>
            <p:cNvSpPr/>
            <p:nvPr/>
          </p:nvSpPr>
          <p:spPr>
            <a:xfrm>
              <a:off x="4339088" y="1559938"/>
              <a:ext cx="71400" cy="71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13"/>
            <p:cNvSpPr/>
            <p:nvPr/>
          </p:nvSpPr>
          <p:spPr>
            <a:xfrm>
              <a:off x="4949400" y="2426363"/>
              <a:ext cx="71400" cy="71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13"/>
            <p:cNvSpPr/>
            <p:nvPr/>
          </p:nvSpPr>
          <p:spPr>
            <a:xfrm>
              <a:off x="5559713" y="3292175"/>
              <a:ext cx="71400" cy="71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13"/>
            <p:cNvSpPr/>
            <p:nvPr/>
          </p:nvSpPr>
          <p:spPr>
            <a:xfrm>
              <a:off x="6170025" y="3006938"/>
              <a:ext cx="71400" cy="71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13"/>
            <p:cNvSpPr/>
            <p:nvPr/>
          </p:nvSpPr>
          <p:spPr>
            <a:xfrm>
              <a:off x="6780338" y="3580775"/>
              <a:ext cx="71400" cy="71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13"/>
            <p:cNvSpPr/>
            <p:nvPr/>
          </p:nvSpPr>
          <p:spPr>
            <a:xfrm>
              <a:off x="7390650" y="1849138"/>
              <a:ext cx="71400" cy="71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13"/>
            <p:cNvSpPr/>
            <p:nvPr/>
          </p:nvSpPr>
          <p:spPr>
            <a:xfrm>
              <a:off x="8006675" y="1559663"/>
              <a:ext cx="71400" cy="71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 name="Google Shape;67;p13"/>
          <p:cNvGrpSpPr/>
          <p:nvPr/>
        </p:nvGrpSpPr>
        <p:grpSpPr>
          <a:xfrm>
            <a:off x="-823039" y="2664804"/>
            <a:ext cx="10790078" cy="2519041"/>
            <a:chOff x="710288" y="2137750"/>
            <a:chExt cx="7723197" cy="1803050"/>
          </a:xfrm>
        </p:grpSpPr>
        <p:sp>
          <p:nvSpPr>
            <p:cNvPr id="68" name="Google Shape;68;p13"/>
            <p:cNvSpPr/>
            <p:nvPr/>
          </p:nvSpPr>
          <p:spPr>
            <a:xfrm>
              <a:off x="710288" y="2172905"/>
              <a:ext cx="7723197" cy="1739465"/>
            </a:xfrm>
            <a:custGeom>
              <a:avLst/>
              <a:gdLst/>
              <a:ahLst/>
              <a:cxnLst/>
              <a:rect l="l" t="t" r="r" b="b"/>
              <a:pathLst>
                <a:path w="214429" h="48295" extrusionOk="0">
                  <a:moveTo>
                    <a:pt x="0" y="48101"/>
                  </a:moveTo>
                  <a:lnTo>
                    <a:pt x="17026" y="32099"/>
                  </a:lnTo>
                  <a:lnTo>
                    <a:pt x="33957" y="40100"/>
                  </a:lnTo>
                  <a:lnTo>
                    <a:pt x="50912" y="8072"/>
                  </a:lnTo>
                  <a:lnTo>
                    <a:pt x="67890" y="48077"/>
                  </a:lnTo>
                  <a:lnTo>
                    <a:pt x="84797" y="24003"/>
                  </a:lnTo>
                  <a:lnTo>
                    <a:pt x="101751" y="32099"/>
                  </a:lnTo>
                  <a:lnTo>
                    <a:pt x="118658" y="24122"/>
                  </a:lnTo>
                  <a:lnTo>
                    <a:pt x="135613" y="8025"/>
                  </a:lnTo>
                  <a:lnTo>
                    <a:pt x="152591" y="0"/>
                  </a:lnTo>
                  <a:lnTo>
                    <a:pt x="169522" y="24098"/>
                  </a:lnTo>
                  <a:lnTo>
                    <a:pt x="186500" y="32194"/>
                  </a:lnTo>
                  <a:lnTo>
                    <a:pt x="203611" y="16042"/>
                  </a:lnTo>
                  <a:lnTo>
                    <a:pt x="214429" y="48295"/>
                  </a:lnTo>
                </a:path>
              </a:pathLst>
            </a:custGeom>
            <a:noFill/>
            <a:ln w="19050" cap="flat" cmpd="sng">
              <a:solidFill>
                <a:schemeClr val="accent3"/>
              </a:solidFill>
              <a:prstDash val="solid"/>
              <a:round/>
              <a:headEnd type="none" w="med" len="med"/>
              <a:tailEnd type="none" w="med" len="med"/>
            </a:ln>
          </p:spPr>
          <p:txBody>
            <a:bodyPr/>
            <a:lstStyle/>
            <a:p>
              <a:endParaRPr lang="en-US"/>
            </a:p>
          </p:txBody>
        </p:sp>
        <p:sp>
          <p:nvSpPr>
            <p:cNvPr id="69" name="Google Shape;69;p13"/>
            <p:cNvSpPr/>
            <p:nvPr/>
          </p:nvSpPr>
          <p:spPr>
            <a:xfrm>
              <a:off x="8000975" y="2718588"/>
              <a:ext cx="71400" cy="71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13"/>
            <p:cNvSpPr/>
            <p:nvPr/>
          </p:nvSpPr>
          <p:spPr>
            <a:xfrm>
              <a:off x="7390663" y="3292175"/>
              <a:ext cx="71400" cy="71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13"/>
            <p:cNvSpPr/>
            <p:nvPr/>
          </p:nvSpPr>
          <p:spPr>
            <a:xfrm>
              <a:off x="6780325" y="3003575"/>
              <a:ext cx="71400" cy="71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3"/>
            <p:cNvSpPr/>
            <p:nvPr/>
          </p:nvSpPr>
          <p:spPr>
            <a:xfrm>
              <a:off x="6170038" y="2137750"/>
              <a:ext cx="71400" cy="71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13"/>
            <p:cNvSpPr/>
            <p:nvPr/>
          </p:nvSpPr>
          <p:spPr>
            <a:xfrm>
              <a:off x="5559700" y="2426363"/>
              <a:ext cx="71400" cy="71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3"/>
            <p:cNvSpPr/>
            <p:nvPr/>
          </p:nvSpPr>
          <p:spPr>
            <a:xfrm>
              <a:off x="4949413" y="3006938"/>
              <a:ext cx="71400" cy="71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3"/>
            <p:cNvSpPr/>
            <p:nvPr/>
          </p:nvSpPr>
          <p:spPr>
            <a:xfrm>
              <a:off x="4339088" y="3292175"/>
              <a:ext cx="71400" cy="71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3"/>
            <p:cNvSpPr/>
            <p:nvPr/>
          </p:nvSpPr>
          <p:spPr>
            <a:xfrm>
              <a:off x="3728775" y="3003575"/>
              <a:ext cx="71400" cy="71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13"/>
            <p:cNvSpPr/>
            <p:nvPr/>
          </p:nvSpPr>
          <p:spPr>
            <a:xfrm>
              <a:off x="3118475" y="3869400"/>
              <a:ext cx="71400" cy="71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13"/>
            <p:cNvSpPr/>
            <p:nvPr/>
          </p:nvSpPr>
          <p:spPr>
            <a:xfrm>
              <a:off x="2508163" y="2426363"/>
              <a:ext cx="71400" cy="71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13"/>
            <p:cNvSpPr/>
            <p:nvPr/>
          </p:nvSpPr>
          <p:spPr>
            <a:xfrm>
              <a:off x="1897850" y="3580775"/>
              <a:ext cx="71400" cy="71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13"/>
            <p:cNvSpPr/>
            <p:nvPr/>
          </p:nvSpPr>
          <p:spPr>
            <a:xfrm>
              <a:off x="1287538" y="3292188"/>
              <a:ext cx="71400" cy="71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22"/>
          <p:cNvSpPr txBox="1">
            <a:spLocks noGrp="1"/>
          </p:cNvSpPr>
          <p:nvPr>
            <p:ph type="title"/>
          </p:nvPr>
        </p:nvSpPr>
        <p:spPr>
          <a:xfrm>
            <a:off x="483675" y="415425"/>
            <a:ext cx="8203200" cy="481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Linear Regression</a:t>
            </a:r>
            <a:endParaRPr/>
          </a:p>
        </p:txBody>
      </p:sp>
      <p:pic>
        <p:nvPicPr>
          <p:cNvPr id="242" name="Google Shape;242;p22"/>
          <p:cNvPicPr preferRelativeResize="0"/>
          <p:nvPr/>
        </p:nvPicPr>
        <p:blipFill>
          <a:blip r:embed="rId3">
            <a:alphaModFix/>
          </a:blip>
          <a:stretch>
            <a:fillRect/>
          </a:stretch>
        </p:blipFill>
        <p:spPr>
          <a:xfrm>
            <a:off x="7492825" y="3898400"/>
            <a:ext cx="1428900" cy="1150525"/>
          </a:xfrm>
          <a:prstGeom prst="rect">
            <a:avLst/>
          </a:prstGeom>
          <a:noFill/>
          <a:ln>
            <a:noFill/>
          </a:ln>
        </p:spPr>
      </p:pic>
      <p:pic>
        <p:nvPicPr>
          <p:cNvPr id="243" name="Google Shape;243;p22"/>
          <p:cNvPicPr preferRelativeResize="0"/>
          <p:nvPr/>
        </p:nvPicPr>
        <p:blipFill>
          <a:blip r:embed="rId4">
            <a:alphaModFix/>
          </a:blip>
          <a:stretch>
            <a:fillRect/>
          </a:stretch>
        </p:blipFill>
        <p:spPr>
          <a:xfrm>
            <a:off x="143800" y="896625"/>
            <a:ext cx="3831900" cy="3942075"/>
          </a:xfrm>
          <a:prstGeom prst="rect">
            <a:avLst/>
          </a:prstGeom>
          <a:noFill/>
          <a:ln>
            <a:noFill/>
          </a:ln>
        </p:spPr>
      </p:pic>
      <p:pic>
        <p:nvPicPr>
          <p:cNvPr id="244" name="Google Shape;244;p22"/>
          <p:cNvPicPr preferRelativeResize="0"/>
          <p:nvPr/>
        </p:nvPicPr>
        <p:blipFill>
          <a:blip r:embed="rId5">
            <a:alphaModFix/>
          </a:blip>
          <a:stretch>
            <a:fillRect/>
          </a:stretch>
        </p:blipFill>
        <p:spPr>
          <a:xfrm>
            <a:off x="4050825" y="1057600"/>
            <a:ext cx="4398601" cy="256310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23"/>
          <p:cNvSpPr txBox="1">
            <a:spLocks noGrp="1"/>
          </p:cNvSpPr>
          <p:nvPr>
            <p:ph type="title"/>
          </p:nvPr>
        </p:nvSpPr>
        <p:spPr>
          <a:xfrm>
            <a:off x="483675" y="415425"/>
            <a:ext cx="8203200" cy="481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Visualizations Linear Regression</a:t>
            </a:r>
            <a:endParaRPr/>
          </a:p>
        </p:txBody>
      </p:sp>
      <p:sp>
        <p:nvSpPr>
          <p:cNvPr id="250" name="Google Shape;250;p23"/>
          <p:cNvSpPr txBox="1"/>
          <p:nvPr/>
        </p:nvSpPr>
        <p:spPr>
          <a:xfrm>
            <a:off x="1545850" y="1529500"/>
            <a:ext cx="2041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Roboto"/>
                <a:ea typeface="Roboto"/>
                <a:cs typeface="Roboto"/>
                <a:sym typeface="Roboto"/>
              </a:rPr>
              <a:t>Correlation Heatmap</a:t>
            </a:r>
            <a:endParaRPr>
              <a:latin typeface="Roboto"/>
              <a:ea typeface="Roboto"/>
              <a:cs typeface="Roboto"/>
              <a:sym typeface="Roboto"/>
            </a:endParaRPr>
          </a:p>
        </p:txBody>
      </p:sp>
      <p:pic>
        <p:nvPicPr>
          <p:cNvPr id="251" name="Google Shape;251;p23"/>
          <p:cNvPicPr preferRelativeResize="0"/>
          <p:nvPr/>
        </p:nvPicPr>
        <p:blipFill>
          <a:blip r:embed="rId3">
            <a:alphaModFix/>
          </a:blip>
          <a:stretch>
            <a:fillRect/>
          </a:stretch>
        </p:blipFill>
        <p:spPr>
          <a:xfrm>
            <a:off x="4680850" y="1929700"/>
            <a:ext cx="4376069" cy="2798376"/>
          </a:xfrm>
          <a:prstGeom prst="rect">
            <a:avLst/>
          </a:prstGeom>
          <a:noFill/>
          <a:ln>
            <a:noFill/>
          </a:ln>
        </p:spPr>
      </p:pic>
      <p:pic>
        <p:nvPicPr>
          <p:cNvPr id="252" name="Google Shape;252;p23"/>
          <p:cNvPicPr preferRelativeResize="0"/>
          <p:nvPr/>
        </p:nvPicPr>
        <p:blipFill>
          <a:blip r:embed="rId4">
            <a:alphaModFix/>
          </a:blip>
          <a:stretch>
            <a:fillRect/>
          </a:stretch>
        </p:blipFill>
        <p:spPr>
          <a:xfrm>
            <a:off x="304800" y="1929700"/>
            <a:ext cx="4376053" cy="279837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24"/>
          <p:cNvSpPr txBox="1">
            <a:spLocks noGrp="1"/>
          </p:cNvSpPr>
          <p:nvPr>
            <p:ph type="title"/>
          </p:nvPr>
        </p:nvSpPr>
        <p:spPr>
          <a:xfrm>
            <a:off x="483675" y="415425"/>
            <a:ext cx="8203200" cy="481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Linear Regression Results</a:t>
            </a:r>
            <a:endParaRPr/>
          </a:p>
        </p:txBody>
      </p:sp>
      <p:pic>
        <p:nvPicPr>
          <p:cNvPr id="258" name="Google Shape;258;p24"/>
          <p:cNvPicPr preferRelativeResize="0"/>
          <p:nvPr/>
        </p:nvPicPr>
        <p:blipFill>
          <a:blip r:embed="rId3">
            <a:alphaModFix/>
          </a:blip>
          <a:stretch>
            <a:fillRect/>
          </a:stretch>
        </p:blipFill>
        <p:spPr>
          <a:xfrm>
            <a:off x="1981200" y="961950"/>
            <a:ext cx="5758754" cy="39420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25"/>
          <p:cNvSpPr txBox="1">
            <a:spLocks noGrp="1"/>
          </p:cNvSpPr>
          <p:nvPr>
            <p:ph type="title"/>
          </p:nvPr>
        </p:nvSpPr>
        <p:spPr>
          <a:xfrm>
            <a:off x="483675" y="415425"/>
            <a:ext cx="8203200" cy="48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rPr>
              <a:t>Key insights from linear regression model</a:t>
            </a:r>
            <a:endParaRPr/>
          </a:p>
        </p:txBody>
      </p:sp>
      <p:grpSp>
        <p:nvGrpSpPr>
          <p:cNvPr id="264" name="Google Shape;264;p25"/>
          <p:cNvGrpSpPr/>
          <p:nvPr/>
        </p:nvGrpSpPr>
        <p:grpSpPr>
          <a:xfrm>
            <a:off x="851762" y="1416052"/>
            <a:ext cx="1244100" cy="1244100"/>
            <a:chOff x="851762" y="1342427"/>
            <a:chExt cx="1244100" cy="1244100"/>
          </a:xfrm>
        </p:grpSpPr>
        <p:sp>
          <p:nvSpPr>
            <p:cNvPr id="265" name="Google Shape;265;p25"/>
            <p:cNvSpPr/>
            <p:nvPr/>
          </p:nvSpPr>
          <p:spPr>
            <a:xfrm>
              <a:off x="851762" y="1342427"/>
              <a:ext cx="1244100" cy="1244100"/>
            </a:xfrm>
            <a:prstGeom prst="donut">
              <a:avLst>
                <a:gd name="adj" fmla="val 15028"/>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25"/>
            <p:cNvSpPr/>
            <p:nvPr/>
          </p:nvSpPr>
          <p:spPr>
            <a:xfrm>
              <a:off x="895152" y="1385620"/>
              <a:ext cx="1157100" cy="1157700"/>
            </a:xfrm>
            <a:prstGeom prst="blockArc">
              <a:avLst>
                <a:gd name="adj1" fmla="val 10812714"/>
                <a:gd name="adj2" fmla="val 21599774"/>
                <a:gd name="adj3" fmla="val 8499"/>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7" name="Google Shape;267;p25"/>
          <p:cNvGrpSpPr/>
          <p:nvPr/>
        </p:nvGrpSpPr>
        <p:grpSpPr>
          <a:xfrm>
            <a:off x="4935067" y="3223204"/>
            <a:ext cx="1244100" cy="1244100"/>
            <a:chOff x="4935067" y="3073379"/>
            <a:chExt cx="1244100" cy="1244100"/>
          </a:xfrm>
        </p:grpSpPr>
        <p:sp>
          <p:nvSpPr>
            <p:cNvPr id="268" name="Google Shape;268;p25"/>
            <p:cNvSpPr/>
            <p:nvPr/>
          </p:nvSpPr>
          <p:spPr>
            <a:xfrm>
              <a:off x="4935067" y="3073379"/>
              <a:ext cx="1244100" cy="1244100"/>
            </a:xfrm>
            <a:prstGeom prst="donut">
              <a:avLst>
                <a:gd name="adj" fmla="val 15028"/>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5"/>
            <p:cNvSpPr/>
            <p:nvPr/>
          </p:nvSpPr>
          <p:spPr>
            <a:xfrm>
              <a:off x="4978457" y="3116572"/>
              <a:ext cx="1157100" cy="1157700"/>
            </a:xfrm>
            <a:prstGeom prst="blockArc">
              <a:avLst>
                <a:gd name="adj1" fmla="val 2738786"/>
                <a:gd name="adj2" fmla="val 21599774"/>
                <a:gd name="adj3" fmla="val 8499"/>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0" name="Google Shape;270;p25"/>
          <p:cNvGrpSpPr/>
          <p:nvPr/>
        </p:nvGrpSpPr>
        <p:grpSpPr>
          <a:xfrm>
            <a:off x="4935067" y="1416052"/>
            <a:ext cx="1244100" cy="1244100"/>
            <a:chOff x="4935067" y="1342427"/>
            <a:chExt cx="1244100" cy="1244100"/>
          </a:xfrm>
        </p:grpSpPr>
        <p:sp>
          <p:nvSpPr>
            <p:cNvPr id="271" name="Google Shape;271;p25"/>
            <p:cNvSpPr/>
            <p:nvPr/>
          </p:nvSpPr>
          <p:spPr>
            <a:xfrm>
              <a:off x="4935067" y="1342427"/>
              <a:ext cx="1244100" cy="1244100"/>
            </a:xfrm>
            <a:prstGeom prst="donut">
              <a:avLst>
                <a:gd name="adj" fmla="val 15028"/>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5"/>
            <p:cNvSpPr/>
            <p:nvPr/>
          </p:nvSpPr>
          <p:spPr>
            <a:xfrm>
              <a:off x="4978457" y="1385620"/>
              <a:ext cx="1157100" cy="1157700"/>
            </a:xfrm>
            <a:prstGeom prst="blockArc">
              <a:avLst>
                <a:gd name="adj1" fmla="val 7014339"/>
                <a:gd name="adj2" fmla="val 21599774"/>
                <a:gd name="adj3" fmla="val 8499"/>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3" name="Google Shape;273;p25"/>
          <p:cNvGrpSpPr/>
          <p:nvPr/>
        </p:nvGrpSpPr>
        <p:grpSpPr>
          <a:xfrm>
            <a:off x="851762" y="3223204"/>
            <a:ext cx="1244100" cy="1244100"/>
            <a:chOff x="851762" y="3073379"/>
            <a:chExt cx="1244100" cy="1244100"/>
          </a:xfrm>
        </p:grpSpPr>
        <p:sp>
          <p:nvSpPr>
            <p:cNvPr id="274" name="Google Shape;274;p25"/>
            <p:cNvSpPr/>
            <p:nvPr/>
          </p:nvSpPr>
          <p:spPr>
            <a:xfrm>
              <a:off x="851762" y="3073379"/>
              <a:ext cx="1244100" cy="1244100"/>
            </a:xfrm>
            <a:prstGeom prst="donut">
              <a:avLst>
                <a:gd name="adj" fmla="val 15028"/>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25"/>
            <p:cNvSpPr/>
            <p:nvPr/>
          </p:nvSpPr>
          <p:spPr>
            <a:xfrm>
              <a:off x="895152" y="3116572"/>
              <a:ext cx="1157100" cy="1157700"/>
            </a:xfrm>
            <a:prstGeom prst="blockArc">
              <a:avLst>
                <a:gd name="adj1" fmla="val 5431384"/>
                <a:gd name="adj2" fmla="val 21599774"/>
                <a:gd name="adj3" fmla="val 8499"/>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6" name="Google Shape;276;p25"/>
          <p:cNvGrpSpPr/>
          <p:nvPr/>
        </p:nvGrpSpPr>
        <p:grpSpPr>
          <a:xfrm>
            <a:off x="2324400" y="3350310"/>
            <a:ext cx="1884600" cy="1282315"/>
            <a:chOff x="2273150" y="3489923"/>
            <a:chExt cx="1884600" cy="1282315"/>
          </a:xfrm>
        </p:grpSpPr>
        <p:sp>
          <p:nvSpPr>
            <p:cNvPr id="277" name="Google Shape;277;p25"/>
            <p:cNvSpPr txBox="1"/>
            <p:nvPr/>
          </p:nvSpPr>
          <p:spPr>
            <a:xfrm>
              <a:off x="2273150" y="3782538"/>
              <a:ext cx="1884600" cy="989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rgbClr val="434343"/>
                  </a:solidFill>
                  <a:latin typeface="Roboto"/>
                  <a:ea typeface="Roboto"/>
                  <a:cs typeface="Roboto"/>
                  <a:sym typeface="Roboto"/>
                </a:rPr>
                <a:t>Code can be implemented in quick succession and with all features. (Scores will vary) </a:t>
              </a:r>
              <a:endParaRPr sz="1200">
                <a:solidFill>
                  <a:srgbClr val="434343"/>
                </a:solidFill>
                <a:latin typeface="Roboto"/>
                <a:ea typeface="Roboto"/>
                <a:cs typeface="Roboto"/>
                <a:sym typeface="Roboto"/>
              </a:endParaRPr>
            </a:p>
          </p:txBody>
        </p:sp>
        <p:sp>
          <p:nvSpPr>
            <p:cNvPr id="278" name="Google Shape;278;p25"/>
            <p:cNvSpPr/>
            <p:nvPr/>
          </p:nvSpPr>
          <p:spPr>
            <a:xfrm>
              <a:off x="2273150" y="3489923"/>
              <a:ext cx="1884600" cy="2739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a:solidFill>
                    <a:srgbClr val="FFFFFF"/>
                  </a:solidFill>
                  <a:latin typeface="Fira Sans Extra Condensed Medium"/>
                  <a:ea typeface="Fira Sans Extra Condensed Medium"/>
                  <a:cs typeface="Fira Sans Extra Condensed Medium"/>
                  <a:sym typeface="Fira Sans Extra Condensed Medium"/>
                </a:rPr>
                <a:t>Minimum code</a:t>
              </a:r>
              <a:endParaRPr sz="1700">
                <a:solidFill>
                  <a:srgbClr val="FFFFFF"/>
                </a:solidFill>
                <a:latin typeface="Fira Sans Extra Condensed Medium"/>
                <a:ea typeface="Fira Sans Extra Condensed Medium"/>
                <a:cs typeface="Fira Sans Extra Condensed Medium"/>
                <a:sym typeface="Fira Sans Extra Condensed Medium"/>
              </a:endParaRPr>
            </a:p>
          </p:txBody>
        </p:sp>
      </p:grpSp>
      <p:grpSp>
        <p:nvGrpSpPr>
          <p:cNvPr id="279" name="Google Shape;279;p25"/>
          <p:cNvGrpSpPr/>
          <p:nvPr/>
        </p:nvGrpSpPr>
        <p:grpSpPr>
          <a:xfrm>
            <a:off x="2324400" y="1543158"/>
            <a:ext cx="1884600" cy="989826"/>
            <a:chOff x="2273150" y="3489925"/>
            <a:chExt cx="1884600" cy="989826"/>
          </a:xfrm>
        </p:grpSpPr>
        <p:sp>
          <p:nvSpPr>
            <p:cNvPr id="280" name="Google Shape;280;p25"/>
            <p:cNvSpPr txBox="1"/>
            <p:nvPr/>
          </p:nvSpPr>
          <p:spPr>
            <a:xfrm>
              <a:off x="2273150" y="3782551"/>
              <a:ext cx="1884600" cy="69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rgbClr val="434343"/>
                  </a:solidFill>
                  <a:latin typeface="Roboto"/>
                  <a:ea typeface="Roboto"/>
                  <a:cs typeface="Roboto"/>
                  <a:sym typeface="Roboto"/>
                </a:rPr>
                <a:t>Model obtained an adjusted R-squared of  0.909</a:t>
              </a:r>
              <a:endParaRPr sz="1200">
                <a:solidFill>
                  <a:srgbClr val="434343"/>
                </a:solidFill>
                <a:latin typeface="Roboto"/>
                <a:ea typeface="Roboto"/>
                <a:cs typeface="Roboto"/>
                <a:sym typeface="Roboto"/>
              </a:endParaRPr>
            </a:p>
          </p:txBody>
        </p:sp>
        <p:sp>
          <p:nvSpPr>
            <p:cNvPr id="281" name="Google Shape;281;p25"/>
            <p:cNvSpPr/>
            <p:nvPr/>
          </p:nvSpPr>
          <p:spPr>
            <a:xfrm>
              <a:off x="2273150" y="3489925"/>
              <a:ext cx="1884600" cy="2739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a:solidFill>
                    <a:srgbClr val="FFFFFF"/>
                  </a:solidFill>
                  <a:latin typeface="Fira Sans Extra Condensed Medium"/>
                  <a:ea typeface="Fira Sans Extra Condensed Medium"/>
                  <a:cs typeface="Fira Sans Extra Condensed Medium"/>
                  <a:sym typeface="Fira Sans Extra Condensed Medium"/>
                </a:rPr>
                <a:t>High accuracy</a:t>
              </a:r>
              <a:endParaRPr sz="1700">
                <a:solidFill>
                  <a:srgbClr val="FFFFFF"/>
                </a:solidFill>
                <a:latin typeface="Fira Sans Extra Condensed Medium"/>
                <a:ea typeface="Fira Sans Extra Condensed Medium"/>
                <a:cs typeface="Fira Sans Extra Condensed Medium"/>
                <a:sym typeface="Fira Sans Extra Condensed Medium"/>
              </a:endParaRPr>
            </a:p>
          </p:txBody>
        </p:sp>
      </p:grpSp>
      <p:grpSp>
        <p:nvGrpSpPr>
          <p:cNvPr id="282" name="Google Shape;282;p25"/>
          <p:cNvGrpSpPr/>
          <p:nvPr/>
        </p:nvGrpSpPr>
        <p:grpSpPr>
          <a:xfrm>
            <a:off x="6407700" y="3350310"/>
            <a:ext cx="1884600" cy="989826"/>
            <a:chOff x="2273150" y="3489923"/>
            <a:chExt cx="1884600" cy="989826"/>
          </a:xfrm>
        </p:grpSpPr>
        <p:sp>
          <p:nvSpPr>
            <p:cNvPr id="283" name="Google Shape;283;p25"/>
            <p:cNvSpPr txBox="1"/>
            <p:nvPr/>
          </p:nvSpPr>
          <p:spPr>
            <a:xfrm>
              <a:off x="2273150" y="3782549"/>
              <a:ext cx="1884600" cy="69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rgbClr val="434343"/>
                  </a:solidFill>
                  <a:latin typeface="Roboto"/>
                  <a:ea typeface="Roboto"/>
                  <a:cs typeface="Roboto"/>
                  <a:sym typeface="Roboto"/>
                </a:rPr>
                <a:t>Obtained a high R-squared even with many attributes with low correlation</a:t>
              </a:r>
              <a:endParaRPr sz="1200">
                <a:solidFill>
                  <a:srgbClr val="434343"/>
                </a:solidFill>
                <a:latin typeface="Roboto"/>
                <a:ea typeface="Roboto"/>
                <a:cs typeface="Roboto"/>
                <a:sym typeface="Roboto"/>
              </a:endParaRPr>
            </a:p>
          </p:txBody>
        </p:sp>
        <p:sp>
          <p:nvSpPr>
            <p:cNvPr id="284" name="Google Shape;284;p25"/>
            <p:cNvSpPr/>
            <p:nvPr/>
          </p:nvSpPr>
          <p:spPr>
            <a:xfrm>
              <a:off x="2273150" y="3489923"/>
              <a:ext cx="1884600" cy="273900"/>
            </a:xfrm>
            <a:prstGeom prst="roundRect">
              <a:avLst>
                <a:gd name="adj" fmla="val 5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a:solidFill>
                    <a:srgbClr val="FFFFFF"/>
                  </a:solidFill>
                  <a:latin typeface="Fira Sans Extra Condensed Medium"/>
                  <a:ea typeface="Fira Sans Extra Condensed Medium"/>
                  <a:cs typeface="Fira Sans Extra Condensed Medium"/>
                  <a:sym typeface="Fira Sans Extra Condensed Medium"/>
                </a:rPr>
                <a:t>Feature correlation</a:t>
              </a:r>
              <a:endParaRPr sz="1700">
                <a:solidFill>
                  <a:srgbClr val="FFFFFF"/>
                </a:solidFill>
                <a:latin typeface="Fira Sans Extra Condensed Medium"/>
                <a:ea typeface="Fira Sans Extra Condensed Medium"/>
                <a:cs typeface="Fira Sans Extra Condensed Medium"/>
                <a:sym typeface="Fira Sans Extra Condensed Medium"/>
              </a:endParaRPr>
            </a:p>
          </p:txBody>
        </p:sp>
      </p:grpSp>
      <p:grpSp>
        <p:nvGrpSpPr>
          <p:cNvPr id="285" name="Google Shape;285;p25"/>
          <p:cNvGrpSpPr/>
          <p:nvPr/>
        </p:nvGrpSpPr>
        <p:grpSpPr>
          <a:xfrm>
            <a:off x="6407700" y="1543158"/>
            <a:ext cx="1884600" cy="989826"/>
            <a:chOff x="2273150" y="3489925"/>
            <a:chExt cx="1884600" cy="989826"/>
          </a:xfrm>
        </p:grpSpPr>
        <p:sp>
          <p:nvSpPr>
            <p:cNvPr id="286" name="Google Shape;286;p25"/>
            <p:cNvSpPr txBox="1"/>
            <p:nvPr/>
          </p:nvSpPr>
          <p:spPr>
            <a:xfrm>
              <a:off x="2273150" y="3782551"/>
              <a:ext cx="1884600" cy="69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rgbClr val="434343"/>
                  </a:solidFill>
                  <a:latin typeface="Roboto"/>
                  <a:ea typeface="Roboto"/>
                  <a:cs typeface="Roboto"/>
                  <a:sym typeface="Roboto"/>
                </a:rPr>
                <a:t>Implemented backward elimination to remove features not statistically significant</a:t>
              </a:r>
              <a:endParaRPr sz="1200">
                <a:solidFill>
                  <a:srgbClr val="434343"/>
                </a:solidFill>
                <a:latin typeface="Roboto"/>
                <a:ea typeface="Roboto"/>
                <a:cs typeface="Roboto"/>
                <a:sym typeface="Roboto"/>
              </a:endParaRPr>
            </a:p>
          </p:txBody>
        </p:sp>
        <p:sp>
          <p:nvSpPr>
            <p:cNvPr id="287" name="Google Shape;287;p25"/>
            <p:cNvSpPr/>
            <p:nvPr/>
          </p:nvSpPr>
          <p:spPr>
            <a:xfrm>
              <a:off x="2273150" y="3489925"/>
              <a:ext cx="1884600" cy="2739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a:solidFill>
                    <a:srgbClr val="FFFFFF"/>
                  </a:solidFill>
                  <a:latin typeface="Fira Sans Extra Condensed Medium"/>
                  <a:ea typeface="Fira Sans Extra Condensed Medium"/>
                  <a:cs typeface="Fira Sans Extra Condensed Medium"/>
                  <a:sym typeface="Fira Sans Extra Condensed Medium"/>
                </a:rPr>
                <a:t>Few Features</a:t>
              </a:r>
              <a:endParaRPr sz="1700">
                <a:solidFill>
                  <a:srgbClr val="FFFFFF"/>
                </a:solidFill>
                <a:latin typeface="Fira Sans Extra Condensed Medium"/>
                <a:ea typeface="Fira Sans Extra Condensed Medium"/>
                <a:cs typeface="Fira Sans Extra Condensed Medium"/>
                <a:sym typeface="Fira Sans Extra Condensed Medium"/>
              </a:endParaRPr>
            </a:p>
          </p:txBody>
        </p:sp>
      </p:grpSp>
      <p:pic>
        <p:nvPicPr>
          <p:cNvPr id="288" name="Google Shape;288;p25"/>
          <p:cNvPicPr preferRelativeResize="0"/>
          <p:nvPr/>
        </p:nvPicPr>
        <p:blipFill>
          <a:blip r:embed="rId3">
            <a:alphaModFix/>
          </a:blip>
          <a:stretch>
            <a:fillRect/>
          </a:stretch>
        </p:blipFill>
        <p:spPr>
          <a:xfrm>
            <a:off x="1243500" y="1829638"/>
            <a:ext cx="460550" cy="460550"/>
          </a:xfrm>
          <a:prstGeom prst="rect">
            <a:avLst/>
          </a:prstGeom>
          <a:noFill/>
          <a:ln>
            <a:noFill/>
          </a:ln>
        </p:spPr>
      </p:pic>
      <p:pic>
        <p:nvPicPr>
          <p:cNvPr id="289" name="Google Shape;289;p25"/>
          <p:cNvPicPr preferRelativeResize="0"/>
          <p:nvPr/>
        </p:nvPicPr>
        <p:blipFill>
          <a:blip r:embed="rId4">
            <a:alphaModFix/>
          </a:blip>
          <a:stretch>
            <a:fillRect/>
          </a:stretch>
        </p:blipFill>
        <p:spPr>
          <a:xfrm>
            <a:off x="5278925" y="1759863"/>
            <a:ext cx="556401" cy="556401"/>
          </a:xfrm>
          <a:prstGeom prst="rect">
            <a:avLst/>
          </a:prstGeom>
          <a:noFill/>
          <a:ln>
            <a:noFill/>
          </a:ln>
        </p:spPr>
      </p:pic>
      <p:pic>
        <p:nvPicPr>
          <p:cNvPr id="290" name="Google Shape;290;p25"/>
          <p:cNvPicPr preferRelativeResize="0"/>
          <p:nvPr/>
        </p:nvPicPr>
        <p:blipFill>
          <a:blip r:embed="rId5">
            <a:alphaModFix/>
          </a:blip>
          <a:stretch>
            <a:fillRect/>
          </a:stretch>
        </p:blipFill>
        <p:spPr>
          <a:xfrm>
            <a:off x="1195576" y="3567051"/>
            <a:ext cx="556399" cy="556401"/>
          </a:xfrm>
          <a:prstGeom prst="rect">
            <a:avLst/>
          </a:prstGeom>
          <a:noFill/>
          <a:ln>
            <a:noFill/>
          </a:ln>
        </p:spPr>
      </p:pic>
      <p:pic>
        <p:nvPicPr>
          <p:cNvPr id="291" name="Google Shape;291;p25"/>
          <p:cNvPicPr preferRelativeResize="0"/>
          <p:nvPr/>
        </p:nvPicPr>
        <p:blipFill>
          <a:blip r:embed="rId6">
            <a:alphaModFix/>
          </a:blip>
          <a:stretch>
            <a:fillRect/>
          </a:stretch>
        </p:blipFill>
        <p:spPr>
          <a:xfrm>
            <a:off x="5278922" y="3567050"/>
            <a:ext cx="556399" cy="55639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p26"/>
          <p:cNvSpPr txBox="1">
            <a:spLocks noGrp="1"/>
          </p:cNvSpPr>
          <p:nvPr>
            <p:ph type="title"/>
          </p:nvPr>
        </p:nvSpPr>
        <p:spPr>
          <a:xfrm>
            <a:off x="483675" y="415425"/>
            <a:ext cx="8203200" cy="48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Logistic Regression</a:t>
            </a:r>
            <a:endParaRPr/>
          </a:p>
        </p:txBody>
      </p:sp>
      <p:sp>
        <p:nvSpPr>
          <p:cNvPr id="297" name="Google Shape;297;p26"/>
          <p:cNvSpPr txBox="1"/>
          <p:nvPr/>
        </p:nvSpPr>
        <p:spPr>
          <a:xfrm>
            <a:off x="5380725" y="971750"/>
            <a:ext cx="3220200" cy="153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latin typeface="Roboto"/>
                <a:ea typeface="Roboto"/>
                <a:cs typeface="Roboto"/>
                <a:sym typeface="Roboto"/>
              </a:rPr>
              <a:t>We used Logistic regression </a:t>
            </a:r>
            <a:r>
              <a:rPr lang="en" sz="1100">
                <a:solidFill>
                  <a:srgbClr val="202124"/>
                </a:solidFill>
                <a:highlight>
                  <a:srgbClr val="FFFFFF"/>
                </a:highlight>
              </a:rPr>
              <a:t>to predict the quality of white wine based on the chemical attributes of the wine. 0 is not good, 1 is good. we converted the data by using our quality score divided by 10. For those score above 0.5, we identified as good (1), below 0.5 as bad (0) . </a:t>
            </a:r>
            <a:endParaRPr sz="1100">
              <a:solidFill>
                <a:srgbClr val="202124"/>
              </a:solidFill>
              <a:highlight>
                <a:srgbClr val="FFFFFF"/>
              </a:highlight>
            </a:endParaRPr>
          </a:p>
          <a:p>
            <a:pPr marL="0" lvl="0" indent="0" algn="l" rtl="0">
              <a:spcBef>
                <a:spcPts val="0"/>
              </a:spcBef>
              <a:spcAft>
                <a:spcPts val="0"/>
              </a:spcAft>
              <a:buNone/>
            </a:pPr>
            <a:endParaRPr sz="1100">
              <a:solidFill>
                <a:srgbClr val="202124"/>
              </a:solidFill>
              <a:highlight>
                <a:srgbClr val="FFFFFF"/>
              </a:highlight>
            </a:endParaRPr>
          </a:p>
          <a:p>
            <a:pPr marL="0" lvl="0" indent="0" algn="l" rtl="0">
              <a:spcBef>
                <a:spcPts val="0"/>
              </a:spcBef>
              <a:spcAft>
                <a:spcPts val="0"/>
              </a:spcAft>
              <a:buNone/>
            </a:pPr>
            <a:r>
              <a:rPr lang="en" sz="1100">
                <a:solidFill>
                  <a:srgbClr val="202124"/>
                </a:solidFill>
                <a:highlight>
                  <a:srgbClr val="FFFFFF"/>
                </a:highlight>
              </a:rPr>
              <a:t>Accuracy is 0.752. </a:t>
            </a:r>
            <a:endParaRPr sz="1100">
              <a:latin typeface="Roboto"/>
              <a:ea typeface="Roboto"/>
              <a:cs typeface="Roboto"/>
              <a:sym typeface="Roboto"/>
            </a:endParaRPr>
          </a:p>
        </p:txBody>
      </p:sp>
      <p:pic>
        <p:nvPicPr>
          <p:cNvPr id="298" name="Google Shape;298;p26"/>
          <p:cNvPicPr preferRelativeResize="0"/>
          <p:nvPr/>
        </p:nvPicPr>
        <p:blipFill>
          <a:blip r:embed="rId3">
            <a:alphaModFix/>
          </a:blip>
          <a:stretch>
            <a:fillRect/>
          </a:stretch>
        </p:blipFill>
        <p:spPr>
          <a:xfrm>
            <a:off x="246150" y="971750"/>
            <a:ext cx="3987149" cy="3983926"/>
          </a:xfrm>
          <a:prstGeom prst="rect">
            <a:avLst/>
          </a:prstGeom>
          <a:noFill/>
          <a:ln>
            <a:noFill/>
          </a:ln>
        </p:spPr>
      </p:pic>
      <p:pic>
        <p:nvPicPr>
          <p:cNvPr id="299" name="Google Shape;299;p26"/>
          <p:cNvPicPr preferRelativeResize="0"/>
          <p:nvPr/>
        </p:nvPicPr>
        <p:blipFill>
          <a:blip r:embed="rId4">
            <a:alphaModFix/>
          </a:blip>
          <a:stretch>
            <a:fillRect/>
          </a:stretch>
        </p:blipFill>
        <p:spPr>
          <a:xfrm>
            <a:off x="5443725" y="3102450"/>
            <a:ext cx="2207150" cy="15000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p27"/>
          <p:cNvSpPr txBox="1">
            <a:spLocks noGrp="1"/>
          </p:cNvSpPr>
          <p:nvPr>
            <p:ph type="title"/>
          </p:nvPr>
        </p:nvSpPr>
        <p:spPr>
          <a:xfrm>
            <a:off x="483675" y="415425"/>
            <a:ext cx="8203200" cy="48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Naive Bayes</a:t>
            </a:r>
            <a:endParaRPr/>
          </a:p>
        </p:txBody>
      </p:sp>
      <p:sp>
        <p:nvSpPr>
          <p:cNvPr id="305" name="Google Shape;305;p27"/>
          <p:cNvSpPr txBox="1"/>
          <p:nvPr/>
        </p:nvSpPr>
        <p:spPr>
          <a:xfrm>
            <a:off x="5380725" y="971750"/>
            <a:ext cx="3220200" cy="1369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latin typeface="Roboto"/>
                <a:ea typeface="Roboto"/>
                <a:cs typeface="Roboto"/>
                <a:sym typeface="Roboto"/>
              </a:rPr>
              <a:t>We also tried Naive Bayes </a:t>
            </a:r>
            <a:r>
              <a:rPr lang="en" sz="1100">
                <a:solidFill>
                  <a:srgbClr val="202124"/>
                </a:solidFill>
                <a:highlight>
                  <a:srgbClr val="FFFFFF"/>
                </a:highlight>
              </a:rPr>
              <a:t>to predict the quality of white wine based on the chemical attributes of the wine. 0 is not good, 1 is good. we converted the data by using our quality score divided by 10. For those score above 0.5, we identified as good (1), below 0.5 as bad (0) . </a:t>
            </a:r>
            <a:endParaRPr sz="1100">
              <a:solidFill>
                <a:srgbClr val="202124"/>
              </a:solidFill>
              <a:highlight>
                <a:srgbClr val="FFFFFF"/>
              </a:highlight>
            </a:endParaRPr>
          </a:p>
          <a:p>
            <a:pPr marL="0" lvl="0" indent="0" algn="l" rtl="0">
              <a:spcBef>
                <a:spcPts val="0"/>
              </a:spcBef>
              <a:spcAft>
                <a:spcPts val="0"/>
              </a:spcAft>
              <a:buNone/>
            </a:pPr>
            <a:r>
              <a:rPr lang="en" sz="1100">
                <a:solidFill>
                  <a:srgbClr val="202124"/>
                </a:solidFill>
                <a:highlight>
                  <a:srgbClr val="FFFFFF"/>
                </a:highlight>
              </a:rPr>
              <a:t>Accuracy: 0.6939. </a:t>
            </a:r>
            <a:endParaRPr sz="1100">
              <a:solidFill>
                <a:srgbClr val="202124"/>
              </a:solidFill>
              <a:highlight>
                <a:srgbClr val="FFFFFF"/>
              </a:highlight>
            </a:endParaRPr>
          </a:p>
        </p:txBody>
      </p:sp>
      <p:pic>
        <p:nvPicPr>
          <p:cNvPr id="306" name="Google Shape;306;p27"/>
          <p:cNvPicPr preferRelativeResize="0"/>
          <p:nvPr/>
        </p:nvPicPr>
        <p:blipFill>
          <a:blip r:embed="rId3">
            <a:alphaModFix/>
          </a:blip>
          <a:stretch>
            <a:fillRect/>
          </a:stretch>
        </p:blipFill>
        <p:spPr>
          <a:xfrm>
            <a:off x="277623" y="971750"/>
            <a:ext cx="4173624" cy="4070150"/>
          </a:xfrm>
          <a:prstGeom prst="rect">
            <a:avLst/>
          </a:prstGeom>
          <a:noFill/>
          <a:ln>
            <a:noFill/>
          </a:ln>
        </p:spPr>
      </p:pic>
      <p:pic>
        <p:nvPicPr>
          <p:cNvPr id="307" name="Google Shape;307;p27"/>
          <p:cNvPicPr preferRelativeResize="0"/>
          <p:nvPr/>
        </p:nvPicPr>
        <p:blipFill>
          <a:blip r:embed="rId4">
            <a:alphaModFix/>
          </a:blip>
          <a:stretch>
            <a:fillRect/>
          </a:stretch>
        </p:blipFill>
        <p:spPr>
          <a:xfrm>
            <a:off x="5581400" y="3205800"/>
            <a:ext cx="1975000" cy="14310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Google Shape;312;p28"/>
          <p:cNvSpPr txBox="1">
            <a:spLocks noGrp="1"/>
          </p:cNvSpPr>
          <p:nvPr>
            <p:ph type="title"/>
          </p:nvPr>
        </p:nvSpPr>
        <p:spPr>
          <a:xfrm>
            <a:off x="483675" y="415425"/>
            <a:ext cx="8203200" cy="481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Summary</a:t>
            </a:r>
            <a:endParaRPr/>
          </a:p>
        </p:txBody>
      </p:sp>
      <p:sp>
        <p:nvSpPr>
          <p:cNvPr id="313" name="Google Shape;313;p28"/>
          <p:cNvSpPr txBox="1"/>
          <p:nvPr/>
        </p:nvSpPr>
        <p:spPr>
          <a:xfrm>
            <a:off x="977825" y="1178725"/>
            <a:ext cx="6657000" cy="2986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a:latin typeface="Roboto"/>
                <a:ea typeface="Roboto"/>
                <a:cs typeface="Roboto"/>
                <a:sym typeface="Roboto"/>
              </a:rPr>
              <a:t>In this project, we used a white wine dataset to predict alcohol levels based on physical and chemical properties.</a:t>
            </a:r>
            <a:endParaRPr>
              <a:latin typeface="Roboto"/>
              <a:ea typeface="Roboto"/>
              <a:cs typeface="Roboto"/>
              <a:sym typeface="Roboto"/>
            </a:endParaRPr>
          </a:p>
          <a:p>
            <a:pPr marL="0" lvl="0" indent="0" algn="l" rtl="0">
              <a:spcBef>
                <a:spcPts val="0"/>
              </a:spcBef>
              <a:spcAft>
                <a:spcPts val="0"/>
              </a:spcAft>
              <a:buClr>
                <a:schemeClr val="dk1"/>
              </a:buClr>
              <a:buSzPts val="1100"/>
              <a:buFont typeface="Arial"/>
              <a:buNone/>
            </a:pPr>
            <a:endParaRPr>
              <a:latin typeface="Roboto"/>
              <a:ea typeface="Roboto"/>
              <a:cs typeface="Roboto"/>
              <a:sym typeface="Roboto"/>
            </a:endParaRPr>
          </a:p>
          <a:p>
            <a:pPr marL="0" lvl="0" indent="0" algn="l" rtl="0">
              <a:spcBef>
                <a:spcPts val="0"/>
              </a:spcBef>
              <a:spcAft>
                <a:spcPts val="0"/>
              </a:spcAft>
              <a:buClr>
                <a:schemeClr val="dk1"/>
              </a:buClr>
              <a:buSzPts val="1100"/>
              <a:buFont typeface="Arial"/>
              <a:buNone/>
            </a:pPr>
            <a:r>
              <a:rPr lang="en">
                <a:latin typeface="Roboto"/>
                <a:ea typeface="Roboto"/>
                <a:cs typeface="Roboto"/>
                <a:sym typeface="Roboto"/>
              </a:rPr>
              <a:t>At the beginning of the project, we did a review of the data, deduced the main indicators of our data set.</a:t>
            </a:r>
            <a:endParaRPr>
              <a:latin typeface="Roboto"/>
              <a:ea typeface="Roboto"/>
              <a:cs typeface="Roboto"/>
              <a:sym typeface="Roboto"/>
            </a:endParaRPr>
          </a:p>
          <a:p>
            <a:pPr marL="0" lvl="0" indent="0" algn="l" rtl="0">
              <a:spcBef>
                <a:spcPts val="0"/>
              </a:spcBef>
              <a:spcAft>
                <a:spcPts val="0"/>
              </a:spcAft>
              <a:buClr>
                <a:schemeClr val="dk1"/>
              </a:buClr>
              <a:buSzPts val="1100"/>
              <a:buFont typeface="Arial"/>
              <a:buNone/>
            </a:pPr>
            <a:r>
              <a:rPr lang="en">
                <a:latin typeface="Roboto"/>
                <a:ea typeface="Roboto"/>
                <a:cs typeface="Roboto"/>
                <a:sym typeface="Roboto"/>
              </a:rPr>
              <a:t>We then applied the clustering method to look for patterns.</a:t>
            </a:r>
            <a:endParaRPr>
              <a:latin typeface="Roboto"/>
              <a:ea typeface="Roboto"/>
              <a:cs typeface="Roboto"/>
              <a:sym typeface="Roboto"/>
            </a:endParaRPr>
          </a:p>
          <a:p>
            <a:pPr marL="0" lvl="0" indent="0" algn="l" rtl="0">
              <a:spcBef>
                <a:spcPts val="0"/>
              </a:spcBef>
              <a:spcAft>
                <a:spcPts val="0"/>
              </a:spcAft>
              <a:buClr>
                <a:schemeClr val="dk1"/>
              </a:buClr>
              <a:buSzPts val="1100"/>
              <a:buFont typeface="Arial"/>
              <a:buNone/>
            </a:pPr>
            <a:r>
              <a:rPr lang="en">
                <a:latin typeface="Roboto"/>
                <a:ea typeface="Roboto"/>
                <a:cs typeface="Roboto"/>
                <a:sym typeface="Roboto"/>
              </a:rPr>
              <a:t>Then we tried 3 different models Linear, Logistic, Naive Bayes, the accuracy of the linear model is good, so we chose it as the best model.</a:t>
            </a:r>
            <a:endParaRPr>
              <a:latin typeface="Roboto"/>
              <a:ea typeface="Roboto"/>
              <a:cs typeface="Roboto"/>
              <a:sym typeface="Roboto"/>
            </a:endParaRPr>
          </a:p>
          <a:p>
            <a:pPr marL="0" lvl="0" indent="0" algn="l" rtl="0">
              <a:spcBef>
                <a:spcPts val="0"/>
              </a:spcBef>
              <a:spcAft>
                <a:spcPts val="0"/>
              </a:spcAft>
              <a:buClr>
                <a:schemeClr val="dk1"/>
              </a:buClr>
              <a:buSzPts val="1100"/>
              <a:buFont typeface="Arial"/>
              <a:buNone/>
            </a:pPr>
            <a:r>
              <a:rPr lang="en">
                <a:latin typeface="Roboto"/>
                <a:ea typeface="Roboto"/>
                <a:cs typeface="Roboto"/>
                <a:sym typeface="Roboto"/>
              </a:rPr>
              <a:t>For logistic regression, we created training and testing sets that we used to build the model. After we applied the Naive Bayes classifier, these algorithms resulted in a prediction accuracy of about 70 percent, but we were not satisfied with the results.</a:t>
            </a:r>
            <a:endParaRPr>
              <a:latin typeface="Roboto"/>
              <a:ea typeface="Roboto"/>
              <a:cs typeface="Roboto"/>
              <a:sym typeface="Roboto"/>
            </a:endParaRPr>
          </a:p>
          <a:p>
            <a:pPr marL="0" lvl="0" indent="0" algn="l" rtl="0">
              <a:spcBef>
                <a:spcPts val="0"/>
              </a:spcBef>
              <a:spcAft>
                <a:spcPts val="0"/>
              </a:spcAft>
              <a:buNone/>
            </a:pPr>
            <a:endParaRPr>
              <a:latin typeface="Roboto"/>
              <a:ea typeface="Roboto"/>
              <a:cs typeface="Roboto"/>
              <a:sym typeface="Roboto"/>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29"/>
          <p:cNvSpPr txBox="1">
            <a:spLocks noGrp="1"/>
          </p:cNvSpPr>
          <p:nvPr>
            <p:ph type="title"/>
          </p:nvPr>
        </p:nvSpPr>
        <p:spPr>
          <a:xfrm>
            <a:off x="483675" y="415425"/>
            <a:ext cx="8203200" cy="48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rPr>
              <a:t>References</a:t>
            </a:r>
            <a:endParaRPr/>
          </a:p>
        </p:txBody>
      </p:sp>
      <p:sp>
        <p:nvSpPr>
          <p:cNvPr id="319" name="Google Shape;319;p29"/>
          <p:cNvSpPr txBox="1"/>
          <p:nvPr/>
        </p:nvSpPr>
        <p:spPr>
          <a:xfrm>
            <a:off x="735400" y="1586900"/>
            <a:ext cx="71121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[1] - Cortez,Paulo, Cerdeira,A., Almeida,F., Matos,T. &amp; Reis,J.. (2009). Wine Quality. UCI Machine Learning Repository.</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grpSp>
        <p:nvGrpSpPr>
          <p:cNvPr id="85" name="Google Shape;85;p14"/>
          <p:cNvGrpSpPr/>
          <p:nvPr/>
        </p:nvGrpSpPr>
        <p:grpSpPr>
          <a:xfrm rot="-5400000">
            <a:off x="3008378" y="1408782"/>
            <a:ext cx="10787812" cy="3283202"/>
            <a:chOff x="711150" y="1559663"/>
            <a:chExt cx="7721575" cy="2350013"/>
          </a:xfrm>
        </p:grpSpPr>
        <p:sp>
          <p:nvSpPr>
            <p:cNvPr id="86" name="Google Shape;86;p14"/>
            <p:cNvSpPr/>
            <p:nvPr/>
          </p:nvSpPr>
          <p:spPr>
            <a:xfrm>
              <a:off x="711150" y="1595125"/>
              <a:ext cx="7721575" cy="2314550"/>
            </a:xfrm>
            <a:custGeom>
              <a:avLst/>
              <a:gdLst/>
              <a:ahLst/>
              <a:cxnLst/>
              <a:rect l="l" t="t" r="r" b="b"/>
              <a:pathLst>
                <a:path w="308863" h="92582" extrusionOk="0">
                  <a:moveTo>
                    <a:pt x="0" y="92445"/>
                  </a:moveTo>
                  <a:lnTo>
                    <a:pt x="24529" y="34740"/>
                  </a:lnTo>
                  <a:lnTo>
                    <a:pt x="73382" y="80857"/>
                  </a:lnTo>
                  <a:lnTo>
                    <a:pt x="97740" y="23146"/>
                  </a:lnTo>
                  <a:lnTo>
                    <a:pt x="122133" y="46302"/>
                  </a:lnTo>
                  <a:lnTo>
                    <a:pt x="146543" y="0"/>
                  </a:lnTo>
                  <a:lnTo>
                    <a:pt x="195411" y="69356"/>
                  </a:lnTo>
                  <a:lnTo>
                    <a:pt x="219734" y="57794"/>
                  </a:lnTo>
                  <a:lnTo>
                    <a:pt x="244161" y="80952"/>
                  </a:lnTo>
                  <a:lnTo>
                    <a:pt x="268621" y="11652"/>
                  </a:lnTo>
                  <a:lnTo>
                    <a:pt x="293020" y="44"/>
                  </a:lnTo>
                  <a:lnTo>
                    <a:pt x="308863" y="92582"/>
                  </a:lnTo>
                </a:path>
              </a:pathLst>
            </a:custGeom>
            <a:noFill/>
            <a:ln w="19050" cap="flat" cmpd="sng">
              <a:solidFill>
                <a:schemeClr val="accent1"/>
              </a:solidFill>
              <a:prstDash val="solid"/>
              <a:round/>
              <a:headEnd type="none" w="med" len="med"/>
              <a:tailEnd type="none" w="med" len="med"/>
            </a:ln>
          </p:spPr>
          <p:txBody>
            <a:bodyPr/>
            <a:lstStyle/>
            <a:p>
              <a:endParaRPr lang="en-US"/>
            </a:p>
          </p:txBody>
        </p:sp>
        <p:sp>
          <p:nvSpPr>
            <p:cNvPr id="87" name="Google Shape;87;p14"/>
            <p:cNvSpPr/>
            <p:nvPr/>
          </p:nvSpPr>
          <p:spPr>
            <a:xfrm>
              <a:off x="1287538" y="2426363"/>
              <a:ext cx="71400" cy="71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14"/>
            <p:cNvSpPr/>
            <p:nvPr/>
          </p:nvSpPr>
          <p:spPr>
            <a:xfrm>
              <a:off x="1897863" y="3003575"/>
              <a:ext cx="71400" cy="71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14"/>
            <p:cNvSpPr/>
            <p:nvPr/>
          </p:nvSpPr>
          <p:spPr>
            <a:xfrm>
              <a:off x="2508163" y="3580788"/>
              <a:ext cx="71400" cy="71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4"/>
            <p:cNvSpPr/>
            <p:nvPr/>
          </p:nvSpPr>
          <p:spPr>
            <a:xfrm>
              <a:off x="3118475" y="2137738"/>
              <a:ext cx="71400" cy="71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4"/>
            <p:cNvSpPr/>
            <p:nvPr/>
          </p:nvSpPr>
          <p:spPr>
            <a:xfrm>
              <a:off x="3728788" y="2714950"/>
              <a:ext cx="71400" cy="71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14"/>
            <p:cNvSpPr/>
            <p:nvPr/>
          </p:nvSpPr>
          <p:spPr>
            <a:xfrm>
              <a:off x="4339088" y="1559938"/>
              <a:ext cx="71400" cy="71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14"/>
            <p:cNvSpPr/>
            <p:nvPr/>
          </p:nvSpPr>
          <p:spPr>
            <a:xfrm>
              <a:off x="4949400" y="2426363"/>
              <a:ext cx="71400" cy="71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4"/>
            <p:cNvSpPr/>
            <p:nvPr/>
          </p:nvSpPr>
          <p:spPr>
            <a:xfrm>
              <a:off x="5559713" y="3292175"/>
              <a:ext cx="71400" cy="71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14"/>
            <p:cNvSpPr/>
            <p:nvPr/>
          </p:nvSpPr>
          <p:spPr>
            <a:xfrm>
              <a:off x="6170025" y="3006938"/>
              <a:ext cx="71400" cy="71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4"/>
            <p:cNvSpPr/>
            <p:nvPr/>
          </p:nvSpPr>
          <p:spPr>
            <a:xfrm>
              <a:off x="6780338" y="3580775"/>
              <a:ext cx="71400" cy="71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4"/>
            <p:cNvSpPr/>
            <p:nvPr/>
          </p:nvSpPr>
          <p:spPr>
            <a:xfrm>
              <a:off x="7390650" y="1849138"/>
              <a:ext cx="71400" cy="71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4"/>
            <p:cNvSpPr/>
            <p:nvPr/>
          </p:nvSpPr>
          <p:spPr>
            <a:xfrm>
              <a:off x="8006675" y="1559663"/>
              <a:ext cx="71400" cy="71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 name="Google Shape;99;p14"/>
          <p:cNvSpPr txBox="1">
            <a:spLocks noGrp="1"/>
          </p:cNvSpPr>
          <p:nvPr>
            <p:ph type="title" idx="4294967295"/>
          </p:nvPr>
        </p:nvSpPr>
        <p:spPr>
          <a:xfrm>
            <a:off x="483675" y="415425"/>
            <a:ext cx="8203200" cy="481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Objective</a:t>
            </a:r>
            <a:endParaRPr/>
          </a:p>
        </p:txBody>
      </p:sp>
      <p:sp>
        <p:nvSpPr>
          <p:cNvPr id="100" name="Google Shape;100;p14"/>
          <p:cNvSpPr txBox="1"/>
          <p:nvPr/>
        </p:nvSpPr>
        <p:spPr>
          <a:xfrm>
            <a:off x="387050" y="1335325"/>
            <a:ext cx="71121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Predict alcohol level content from white wines given relevant data regarding the wine qualities and compositions. </a:t>
            </a:r>
            <a:endParaRPr/>
          </a:p>
        </p:txBody>
      </p:sp>
      <p:pic>
        <p:nvPicPr>
          <p:cNvPr id="101" name="Google Shape;101;p14"/>
          <p:cNvPicPr preferRelativeResize="0"/>
          <p:nvPr/>
        </p:nvPicPr>
        <p:blipFill>
          <a:blip r:embed="rId3">
            <a:alphaModFix/>
          </a:blip>
          <a:stretch>
            <a:fillRect/>
          </a:stretch>
        </p:blipFill>
        <p:spPr>
          <a:xfrm>
            <a:off x="3170200" y="1831275"/>
            <a:ext cx="2007725" cy="311600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grpSp>
        <p:nvGrpSpPr>
          <p:cNvPr id="106" name="Google Shape;106;p15"/>
          <p:cNvGrpSpPr/>
          <p:nvPr/>
        </p:nvGrpSpPr>
        <p:grpSpPr>
          <a:xfrm>
            <a:off x="2873261" y="2829279"/>
            <a:ext cx="10790078" cy="2519041"/>
            <a:chOff x="710288" y="2137750"/>
            <a:chExt cx="7723197" cy="1803050"/>
          </a:xfrm>
        </p:grpSpPr>
        <p:sp>
          <p:nvSpPr>
            <p:cNvPr id="107" name="Google Shape;107;p15"/>
            <p:cNvSpPr/>
            <p:nvPr/>
          </p:nvSpPr>
          <p:spPr>
            <a:xfrm>
              <a:off x="710288" y="2172905"/>
              <a:ext cx="7723197" cy="1739465"/>
            </a:xfrm>
            <a:custGeom>
              <a:avLst/>
              <a:gdLst/>
              <a:ahLst/>
              <a:cxnLst/>
              <a:rect l="l" t="t" r="r" b="b"/>
              <a:pathLst>
                <a:path w="214429" h="48295" extrusionOk="0">
                  <a:moveTo>
                    <a:pt x="0" y="48101"/>
                  </a:moveTo>
                  <a:lnTo>
                    <a:pt x="17026" y="32099"/>
                  </a:lnTo>
                  <a:lnTo>
                    <a:pt x="33957" y="40100"/>
                  </a:lnTo>
                  <a:lnTo>
                    <a:pt x="50912" y="8072"/>
                  </a:lnTo>
                  <a:lnTo>
                    <a:pt x="67890" y="48077"/>
                  </a:lnTo>
                  <a:lnTo>
                    <a:pt x="84797" y="24003"/>
                  </a:lnTo>
                  <a:lnTo>
                    <a:pt x="101751" y="32099"/>
                  </a:lnTo>
                  <a:lnTo>
                    <a:pt x="118658" y="24122"/>
                  </a:lnTo>
                  <a:lnTo>
                    <a:pt x="135613" y="8025"/>
                  </a:lnTo>
                  <a:lnTo>
                    <a:pt x="152591" y="0"/>
                  </a:lnTo>
                  <a:lnTo>
                    <a:pt x="169522" y="24098"/>
                  </a:lnTo>
                  <a:lnTo>
                    <a:pt x="186500" y="32194"/>
                  </a:lnTo>
                  <a:lnTo>
                    <a:pt x="203611" y="16042"/>
                  </a:lnTo>
                  <a:lnTo>
                    <a:pt x="214429" y="48295"/>
                  </a:lnTo>
                </a:path>
              </a:pathLst>
            </a:custGeom>
            <a:noFill/>
            <a:ln w="19050" cap="flat" cmpd="sng">
              <a:solidFill>
                <a:schemeClr val="accent3"/>
              </a:solidFill>
              <a:prstDash val="solid"/>
              <a:round/>
              <a:headEnd type="none" w="med" len="med"/>
              <a:tailEnd type="none" w="med" len="med"/>
            </a:ln>
          </p:spPr>
          <p:txBody>
            <a:bodyPr/>
            <a:lstStyle/>
            <a:p>
              <a:endParaRPr lang="en-US"/>
            </a:p>
          </p:txBody>
        </p:sp>
        <p:sp>
          <p:nvSpPr>
            <p:cNvPr id="108" name="Google Shape;108;p15"/>
            <p:cNvSpPr/>
            <p:nvPr/>
          </p:nvSpPr>
          <p:spPr>
            <a:xfrm>
              <a:off x="8000975" y="2718588"/>
              <a:ext cx="71400" cy="71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5"/>
            <p:cNvSpPr/>
            <p:nvPr/>
          </p:nvSpPr>
          <p:spPr>
            <a:xfrm>
              <a:off x="7390663" y="3292175"/>
              <a:ext cx="71400" cy="71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5"/>
            <p:cNvSpPr/>
            <p:nvPr/>
          </p:nvSpPr>
          <p:spPr>
            <a:xfrm>
              <a:off x="6780325" y="3003575"/>
              <a:ext cx="71400" cy="71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5"/>
            <p:cNvSpPr/>
            <p:nvPr/>
          </p:nvSpPr>
          <p:spPr>
            <a:xfrm>
              <a:off x="6170038" y="2137750"/>
              <a:ext cx="71400" cy="71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5"/>
            <p:cNvSpPr/>
            <p:nvPr/>
          </p:nvSpPr>
          <p:spPr>
            <a:xfrm>
              <a:off x="5559700" y="2426363"/>
              <a:ext cx="71400" cy="71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5"/>
            <p:cNvSpPr/>
            <p:nvPr/>
          </p:nvSpPr>
          <p:spPr>
            <a:xfrm>
              <a:off x="4949413" y="3006938"/>
              <a:ext cx="71400" cy="71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5"/>
            <p:cNvSpPr/>
            <p:nvPr/>
          </p:nvSpPr>
          <p:spPr>
            <a:xfrm>
              <a:off x="4339088" y="3292175"/>
              <a:ext cx="71400" cy="71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5"/>
            <p:cNvSpPr/>
            <p:nvPr/>
          </p:nvSpPr>
          <p:spPr>
            <a:xfrm>
              <a:off x="3728775" y="3003575"/>
              <a:ext cx="71400" cy="71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5"/>
            <p:cNvSpPr/>
            <p:nvPr/>
          </p:nvSpPr>
          <p:spPr>
            <a:xfrm>
              <a:off x="3118475" y="3869400"/>
              <a:ext cx="71400" cy="71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5"/>
            <p:cNvSpPr/>
            <p:nvPr/>
          </p:nvSpPr>
          <p:spPr>
            <a:xfrm>
              <a:off x="2508163" y="2426363"/>
              <a:ext cx="71400" cy="71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5"/>
            <p:cNvSpPr/>
            <p:nvPr/>
          </p:nvSpPr>
          <p:spPr>
            <a:xfrm>
              <a:off x="1897850" y="3580775"/>
              <a:ext cx="71400" cy="71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5"/>
            <p:cNvSpPr/>
            <p:nvPr/>
          </p:nvSpPr>
          <p:spPr>
            <a:xfrm>
              <a:off x="1287538" y="3292188"/>
              <a:ext cx="71400" cy="71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0" name="Google Shape;120;p15"/>
          <p:cNvSpPr txBox="1">
            <a:spLocks noGrp="1"/>
          </p:cNvSpPr>
          <p:nvPr>
            <p:ph type="title"/>
          </p:nvPr>
        </p:nvSpPr>
        <p:spPr>
          <a:xfrm>
            <a:off x="152400" y="574625"/>
            <a:ext cx="4204500" cy="648600"/>
          </a:xfrm>
          <a:prstGeom prst="rect">
            <a:avLst/>
          </a:prstGeom>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300">
                <a:solidFill>
                  <a:schemeClr val="dk1"/>
                </a:solidFill>
                <a:latin typeface="Arial"/>
                <a:ea typeface="Arial"/>
                <a:cs typeface="Arial"/>
                <a:sym typeface="Arial"/>
              </a:rPr>
              <a:t>We get the data set from the </a:t>
            </a:r>
            <a:r>
              <a:rPr lang="en" sz="1300" u="sng">
                <a:solidFill>
                  <a:srgbClr val="1A0DAB"/>
                </a:solidFill>
                <a:highlight>
                  <a:srgbClr val="FFFFFF"/>
                </a:highlight>
                <a:latin typeface="Arial"/>
                <a:ea typeface="Arial"/>
                <a:cs typeface="Arial"/>
                <a:sym typeface="Arial"/>
                <a:hlinkClick r:id="rId3">
                  <a:extLst>
                    <a:ext uri="{A12FA001-AC4F-418D-AE19-62706E023703}">
                      <ahyp:hlinkClr xmlns:ahyp="http://schemas.microsoft.com/office/drawing/2018/hyperlinkcolor" val="tx"/>
                    </a:ext>
                  </a:extLst>
                </a:hlinkClick>
              </a:rPr>
              <a:t>UCI Machine Learning Repository</a:t>
            </a:r>
            <a:r>
              <a:rPr lang="en" sz="1300">
                <a:solidFill>
                  <a:schemeClr val="dk1"/>
                </a:solidFill>
                <a:latin typeface="Arial"/>
                <a:ea typeface="Arial"/>
                <a:cs typeface="Arial"/>
                <a:sym typeface="Arial"/>
              </a:rPr>
              <a:t> and the link to the data set is following:</a:t>
            </a:r>
            <a:endParaRPr sz="1300">
              <a:solidFill>
                <a:schemeClr val="dk1"/>
              </a:solidFill>
              <a:latin typeface="Arial"/>
              <a:ea typeface="Arial"/>
              <a:cs typeface="Arial"/>
              <a:sym typeface="Arial"/>
            </a:endParaRPr>
          </a:p>
          <a:p>
            <a:pPr marL="0" lvl="0" indent="0" algn="l" rtl="0">
              <a:spcBef>
                <a:spcPts val="0"/>
              </a:spcBef>
              <a:spcAft>
                <a:spcPts val="0"/>
              </a:spcAft>
              <a:buNone/>
            </a:pPr>
            <a:endParaRPr sz="1300">
              <a:latin typeface="Arial"/>
              <a:ea typeface="Arial"/>
              <a:cs typeface="Arial"/>
              <a:sym typeface="Arial"/>
            </a:endParaRPr>
          </a:p>
        </p:txBody>
      </p:sp>
      <p:pic>
        <p:nvPicPr>
          <p:cNvPr id="121" name="Google Shape;121;p15"/>
          <p:cNvPicPr preferRelativeResize="0"/>
          <p:nvPr/>
        </p:nvPicPr>
        <p:blipFill>
          <a:blip r:embed="rId4">
            <a:alphaModFix/>
          </a:blip>
          <a:stretch>
            <a:fillRect/>
          </a:stretch>
        </p:blipFill>
        <p:spPr>
          <a:xfrm>
            <a:off x="152400" y="1365900"/>
            <a:ext cx="8839204" cy="3362178"/>
          </a:xfrm>
          <a:prstGeom prst="rect">
            <a:avLst/>
          </a:prstGeom>
          <a:noFill/>
          <a:ln>
            <a:noFill/>
          </a:ln>
        </p:spPr>
      </p:pic>
      <p:sp>
        <p:nvSpPr>
          <p:cNvPr id="122" name="Google Shape;122;p15"/>
          <p:cNvSpPr txBox="1"/>
          <p:nvPr/>
        </p:nvSpPr>
        <p:spPr>
          <a:xfrm>
            <a:off x="4487900" y="415425"/>
            <a:ext cx="4400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Roboto"/>
                <a:ea typeface="Roboto"/>
                <a:cs typeface="Roboto"/>
                <a:sym typeface="Roboto"/>
              </a:rPr>
              <a:t>https://archive.ics.uci.edu/ml/datasets/wine+quality</a:t>
            </a:r>
            <a:endParaRPr>
              <a:latin typeface="Roboto"/>
              <a:ea typeface="Roboto"/>
              <a:cs typeface="Roboto"/>
              <a:sym typeface="Roboto"/>
            </a:endParaRPr>
          </a:p>
        </p:txBody>
      </p:sp>
      <p:sp>
        <p:nvSpPr>
          <p:cNvPr id="123" name="Google Shape;123;p15"/>
          <p:cNvSpPr txBox="1"/>
          <p:nvPr/>
        </p:nvSpPr>
        <p:spPr>
          <a:xfrm>
            <a:off x="2760950" y="-29750"/>
            <a:ext cx="30693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800" b="1">
                <a:latin typeface="Roboto"/>
                <a:ea typeface="Roboto"/>
                <a:cs typeface="Roboto"/>
                <a:sym typeface="Roboto"/>
              </a:rPr>
              <a:t>Data Overview</a:t>
            </a:r>
            <a:endParaRPr sz="1800" b="1">
              <a:latin typeface="Roboto"/>
              <a:ea typeface="Roboto"/>
              <a:cs typeface="Roboto"/>
              <a:sym typeface="Roboto"/>
            </a:endParaRPr>
          </a:p>
        </p:txBody>
      </p:sp>
      <p:sp>
        <p:nvSpPr>
          <p:cNvPr id="124" name="Google Shape;124;p15"/>
          <p:cNvSpPr txBox="1"/>
          <p:nvPr/>
        </p:nvSpPr>
        <p:spPr>
          <a:xfrm>
            <a:off x="4874100" y="815625"/>
            <a:ext cx="38127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u="sng">
                <a:solidFill>
                  <a:schemeClr val="hlink"/>
                </a:solidFill>
                <a:hlinkClick r:id="rId5"/>
              </a:rPr>
              <a:t>Wine Quality - UC Irvine Machine Learning Repository</a:t>
            </a:r>
            <a:endParaRPr>
              <a:latin typeface="Roboto"/>
              <a:ea typeface="Roboto"/>
              <a:cs typeface="Roboto"/>
              <a:sym typeface="Roboto"/>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grpSp>
        <p:nvGrpSpPr>
          <p:cNvPr id="129" name="Google Shape;129;p16"/>
          <p:cNvGrpSpPr/>
          <p:nvPr/>
        </p:nvGrpSpPr>
        <p:grpSpPr>
          <a:xfrm>
            <a:off x="2873261" y="2829279"/>
            <a:ext cx="10790078" cy="2519041"/>
            <a:chOff x="710288" y="2137750"/>
            <a:chExt cx="7723197" cy="1803050"/>
          </a:xfrm>
        </p:grpSpPr>
        <p:sp>
          <p:nvSpPr>
            <p:cNvPr id="130" name="Google Shape;130;p16"/>
            <p:cNvSpPr/>
            <p:nvPr/>
          </p:nvSpPr>
          <p:spPr>
            <a:xfrm>
              <a:off x="710288" y="2172905"/>
              <a:ext cx="7723197" cy="1739465"/>
            </a:xfrm>
            <a:custGeom>
              <a:avLst/>
              <a:gdLst/>
              <a:ahLst/>
              <a:cxnLst/>
              <a:rect l="l" t="t" r="r" b="b"/>
              <a:pathLst>
                <a:path w="214429" h="48295" extrusionOk="0">
                  <a:moveTo>
                    <a:pt x="0" y="48101"/>
                  </a:moveTo>
                  <a:lnTo>
                    <a:pt x="17026" y="32099"/>
                  </a:lnTo>
                  <a:lnTo>
                    <a:pt x="33957" y="40100"/>
                  </a:lnTo>
                  <a:lnTo>
                    <a:pt x="50912" y="8072"/>
                  </a:lnTo>
                  <a:lnTo>
                    <a:pt x="67890" y="48077"/>
                  </a:lnTo>
                  <a:lnTo>
                    <a:pt x="84797" y="24003"/>
                  </a:lnTo>
                  <a:lnTo>
                    <a:pt x="101751" y="32099"/>
                  </a:lnTo>
                  <a:lnTo>
                    <a:pt x="118658" y="24122"/>
                  </a:lnTo>
                  <a:lnTo>
                    <a:pt x="135613" y="8025"/>
                  </a:lnTo>
                  <a:lnTo>
                    <a:pt x="152591" y="0"/>
                  </a:lnTo>
                  <a:lnTo>
                    <a:pt x="169522" y="24098"/>
                  </a:lnTo>
                  <a:lnTo>
                    <a:pt x="186500" y="32194"/>
                  </a:lnTo>
                  <a:lnTo>
                    <a:pt x="203611" y="16042"/>
                  </a:lnTo>
                  <a:lnTo>
                    <a:pt x="214429" y="48295"/>
                  </a:lnTo>
                </a:path>
              </a:pathLst>
            </a:custGeom>
            <a:noFill/>
            <a:ln w="19050" cap="flat" cmpd="sng">
              <a:solidFill>
                <a:schemeClr val="accent3"/>
              </a:solidFill>
              <a:prstDash val="solid"/>
              <a:round/>
              <a:headEnd type="none" w="med" len="med"/>
              <a:tailEnd type="none" w="med" len="med"/>
            </a:ln>
          </p:spPr>
          <p:txBody>
            <a:bodyPr/>
            <a:lstStyle/>
            <a:p>
              <a:endParaRPr lang="en-US"/>
            </a:p>
          </p:txBody>
        </p:sp>
        <p:sp>
          <p:nvSpPr>
            <p:cNvPr id="131" name="Google Shape;131;p16"/>
            <p:cNvSpPr/>
            <p:nvPr/>
          </p:nvSpPr>
          <p:spPr>
            <a:xfrm>
              <a:off x="8000975" y="2718588"/>
              <a:ext cx="71400" cy="71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16"/>
            <p:cNvSpPr/>
            <p:nvPr/>
          </p:nvSpPr>
          <p:spPr>
            <a:xfrm>
              <a:off x="7390663" y="3292175"/>
              <a:ext cx="71400" cy="71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16"/>
            <p:cNvSpPr/>
            <p:nvPr/>
          </p:nvSpPr>
          <p:spPr>
            <a:xfrm>
              <a:off x="6780325" y="3003575"/>
              <a:ext cx="71400" cy="71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16"/>
            <p:cNvSpPr/>
            <p:nvPr/>
          </p:nvSpPr>
          <p:spPr>
            <a:xfrm>
              <a:off x="6170038" y="2137750"/>
              <a:ext cx="71400" cy="71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6"/>
            <p:cNvSpPr/>
            <p:nvPr/>
          </p:nvSpPr>
          <p:spPr>
            <a:xfrm>
              <a:off x="5559700" y="2426363"/>
              <a:ext cx="71400" cy="71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6"/>
            <p:cNvSpPr/>
            <p:nvPr/>
          </p:nvSpPr>
          <p:spPr>
            <a:xfrm>
              <a:off x="4949413" y="3006938"/>
              <a:ext cx="71400" cy="71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6"/>
            <p:cNvSpPr/>
            <p:nvPr/>
          </p:nvSpPr>
          <p:spPr>
            <a:xfrm>
              <a:off x="4339088" y="3292175"/>
              <a:ext cx="71400" cy="71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6"/>
            <p:cNvSpPr/>
            <p:nvPr/>
          </p:nvSpPr>
          <p:spPr>
            <a:xfrm>
              <a:off x="3728775" y="3003575"/>
              <a:ext cx="71400" cy="71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6"/>
            <p:cNvSpPr/>
            <p:nvPr/>
          </p:nvSpPr>
          <p:spPr>
            <a:xfrm>
              <a:off x="3118475" y="3869400"/>
              <a:ext cx="71400" cy="71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16"/>
            <p:cNvSpPr/>
            <p:nvPr/>
          </p:nvSpPr>
          <p:spPr>
            <a:xfrm>
              <a:off x="2508163" y="2426363"/>
              <a:ext cx="71400" cy="71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16"/>
            <p:cNvSpPr/>
            <p:nvPr/>
          </p:nvSpPr>
          <p:spPr>
            <a:xfrm>
              <a:off x="1897850" y="3580775"/>
              <a:ext cx="71400" cy="71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6"/>
            <p:cNvSpPr/>
            <p:nvPr/>
          </p:nvSpPr>
          <p:spPr>
            <a:xfrm>
              <a:off x="1287538" y="3292188"/>
              <a:ext cx="71400" cy="71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3" name="Google Shape;143;p16"/>
          <p:cNvSpPr txBox="1"/>
          <p:nvPr/>
        </p:nvSpPr>
        <p:spPr>
          <a:xfrm>
            <a:off x="2760950" y="-29750"/>
            <a:ext cx="30693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800" b="1">
                <a:latin typeface="Roboto"/>
                <a:ea typeface="Roboto"/>
                <a:cs typeface="Roboto"/>
                <a:sym typeface="Roboto"/>
              </a:rPr>
              <a:t>Data Overview</a:t>
            </a:r>
            <a:endParaRPr sz="1800" b="1">
              <a:latin typeface="Roboto"/>
              <a:ea typeface="Roboto"/>
              <a:cs typeface="Roboto"/>
              <a:sym typeface="Roboto"/>
            </a:endParaRPr>
          </a:p>
        </p:txBody>
      </p:sp>
      <p:sp>
        <p:nvSpPr>
          <p:cNvPr id="144" name="Google Shape;144;p16"/>
          <p:cNvSpPr txBox="1"/>
          <p:nvPr/>
        </p:nvSpPr>
        <p:spPr>
          <a:xfrm>
            <a:off x="583325" y="1176600"/>
            <a:ext cx="3495000" cy="15153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a:buNone/>
            </a:pPr>
            <a:r>
              <a:rPr lang="en" sz="2100">
                <a:solidFill>
                  <a:schemeClr val="dk1"/>
                </a:solidFill>
              </a:rPr>
              <a:t>The data set have total 4898 rows and 12 columns as shows in the figure</a:t>
            </a:r>
            <a:endParaRPr sz="2100">
              <a:solidFill>
                <a:schemeClr val="dk1"/>
              </a:solidFill>
            </a:endParaRPr>
          </a:p>
          <a:p>
            <a:pPr marL="0" lvl="0" indent="0" algn="l" rtl="0">
              <a:spcBef>
                <a:spcPts val="0"/>
              </a:spcBef>
              <a:spcAft>
                <a:spcPts val="0"/>
              </a:spcAft>
              <a:buNone/>
            </a:pPr>
            <a:endParaRPr>
              <a:latin typeface="Roboto"/>
              <a:ea typeface="Roboto"/>
              <a:cs typeface="Roboto"/>
              <a:sym typeface="Roboto"/>
            </a:endParaRPr>
          </a:p>
        </p:txBody>
      </p:sp>
      <p:pic>
        <p:nvPicPr>
          <p:cNvPr id="145" name="Google Shape;145;p16"/>
          <p:cNvPicPr preferRelativeResize="0"/>
          <p:nvPr/>
        </p:nvPicPr>
        <p:blipFill>
          <a:blip r:embed="rId3">
            <a:alphaModFix/>
          </a:blip>
          <a:stretch>
            <a:fillRect/>
          </a:stretch>
        </p:blipFill>
        <p:spPr>
          <a:xfrm>
            <a:off x="-2" y="3296398"/>
            <a:ext cx="6523199" cy="1858025"/>
          </a:xfrm>
          <a:prstGeom prst="rect">
            <a:avLst/>
          </a:prstGeom>
          <a:noFill/>
          <a:ln>
            <a:noFill/>
          </a:ln>
        </p:spPr>
      </p:pic>
      <p:pic>
        <p:nvPicPr>
          <p:cNvPr id="146" name="Google Shape;146;p16"/>
          <p:cNvPicPr preferRelativeResize="0"/>
          <p:nvPr/>
        </p:nvPicPr>
        <p:blipFill>
          <a:blip r:embed="rId4">
            <a:alphaModFix/>
          </a:blip>
          <a:stretch>
            <a:fillRect/>
          </a:stretch>
        </p:blipFill>
        <p:spPr>
          <a:xfrm>
            <a:off x="4572000" y="1368875"/>
            <a:ext cx="3886200" cy="9906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grpSp>
        <p:nvGrpSpPr>
          <p:cNvPr id="151" name="Google Shape;151;p17"/>
          <p:cNvGrpSpPr/>
          <p:nvPr/>
        </p:nvGrpSpPr>
        <p:grpSpPr>
          <a:xfrm>
            <a:off x="2873261" y="2829279"/>
            <a:ext cx="10790078" cy="2519041"/>
            <a:chOff x="710288" y="2137750"/>
            <a:chExt cx="7723197" cy="1803050"/>
          </a:xfrm>
        </p:grpSpPr>
        <p:sp>
          <p:nvSpPr>
            <p:cNvPr id="152" name="Google Shape;152;p17"/>
            <p:cNvSpPr/>
            <p:nvPr/>
          </p:nvSpPr>
          <p:spPr>
            <a:xfrm>
              <a:off x="710288" y="2172905"/>
              <a:ext cx="7723197" cy="1739465"/>
            </a:xfrm>
            <a:custGeom>
              <a:avLst/>
              <a:gdLst/>
              <a:ahLst/>
              <a:cxnLst/>
              <a:rect l="l" t="t" r="r" b="b"/>
              <a:pathLst>
                <a:path w="214429" h="48295" extrusionOk="0">
                  <a:moveTo>
                    <a:pt x="0" y="48101"/>
                  </a:moveTo>
                  <a:lnTo>
                    <a:pt x="17026" y="32099"/>
                  </a:lnTo>
                  <a:lnTo>
                    <a:pt x="33957" y="40100"/>
                  </a:lnTo>
                  <a:lnTo>
                    <a:pt x="50912" y="8072"/>
                  </a:lnTo>
                  <a:lnTo>
                    <a:pt x="67890" y="48077"/>
                  </a:lnTo>
                  <a:lnTo>
                    <a:pt x="84797" y="24003"/>
                  </a:lnTo>
                  <a:lnTo>
                    <a:pt x="101751" y="32099"/>
                  </a:lnTo>
                  <a:lnTo>
                    <a:pt x="118658" y="24122"/>
                  </a:lnTo>
                  <a:lnTo>
                    <a:pt x="135613" y="8025"/>
                  </a:lnTo>
                  <a:lnTo>
                    <a:pt x="152591" y="0"/>
                  </a:lnTo>
                  <a:lnTo>
                    <a:pt x="169522" y="24098"/>
                  </a:lnTo>
                  <a:lnTo>
                    <a:pt x="186500" y="32194"/>
                  </a:lnTo>
                  <a:lnTo>
                    <a:pt x="203611" y="16042"/>
                  </a:lnTo>
                  <a:lnTo>
                    <a:pt x="214429" y="48295"/>
                  </a:lnTo>
                </a:path>
              </a:pathLst>
            </a:custGeom>
            <a:noFill/>
            <a:ln w="19050" cap="flat" cmpd="sng">
              <a:solidFill>
                <a:schemeClr val="accent3"/>
              </a:solidFill>
              <a:prstDash val="solid"/>
              <a:round/>
              <a:headEnd type="none" w="med" len="med"/>
              <a:tailEnd type="none" w="med" len="med"/>
            </a:ln>
          </p:spPr>
          <p:txBody>
            <a:bodyPr/>
            <a:lstStyle/>
            <a:p>
              <a:endParaRPr lang="en-US"/>
            </a:p>
          </p:txBody>
        </p:sp>
        <p:sp>
          <p:nvSpPr>
            <p:cNvPr id="153" name="Google Shape;153;p17"/>
            <p:cNvSpPr/>
            <p:nvPr/>
          </p:nvSpPr>
          <p:spPr>
            <a:xfrm>
              <a:off x="8000975" y="2718588"/>
              <a:ext cx="71400" cy="71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7"/>
            <p:cNvSpPr/>
            <p:nvPr/>
          </p:nvSpPr>
          <p:spPr>
            <a:xfrm>
              <a:off x="7390663" y="3292175"/>
              <a:ext cx="71400" cy="71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7"/>
            <p:cNvSpPr/>
            <p:nvPr/>
          </p:nvSpPr>
          <p:spPr>
            <a:xfrm>
              <a:off x="6780325" y="3003575"/>
              <a:ext cx="71400" cy="71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7"/>
            <p:cNvSpPr/>
            <p:nvPr/>
          </p:nvSpPr>
          <p:spPr>
            <a:xfrm>
              <a:off x="6170038" y="2137750"/>
              <a:ext cx="71400" cy="71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7"/>
            <p:cNvSpPr/>
            <p:nvPr/>
          </p:nvSpPr>
          <p:spPr>
            <a:xfrm>
              <a:off x="5559700" y="2426363"/>
              <a:ext cx="71400" cy="71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7"/>
            <p:cNvSpPr/>
            <p:nvPr/>
          </p:nvSpPr>
          <p:spPr>
            <a:xfrm>
              <a:off x="4949413" y="3006938"/>
              <a:ext cx="71400" cy="71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17"/>
            <p:cNvSpPr/>
            <p:nvPr/>
          </p:nvSpPr>
          <p:spPr>
            <a:xfrm>
              <a:off x="4339088" y="3292175"/>
              <a:ext cx="71400" cy="71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17"/>
            <p:cNvSpPr/>
            <p:nvPr/>
          </p:nvSpPr>
          <p:spPr>
            <a:xfrm>
              <a:off x="3728775" y="3003575"/>
              <a:ext cx="71400" cy="71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7"/>
            <p:cNvSpPr/>
            <p:nvPr/>
          </p:nvSpPr>
          <p:spPr>
            <a:xfrm>
              <a:off x="3118475" y="3869400"/>
              <a:ext cx="71400" cy="71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7"/>
            <p:cNvSpPr/>
            <p:nvPr/>
          </p:nvSpPr>
          <p:spPr>
            <a:xfrm>
              <a:off x="2508163" y="2426363"/>
              <a:ext cx="71400" cy="71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7"/>
            <p:cNvSpPr/>
            <p:nvPr/>
          </p:nvSpPr>
          <p:spPr>
            <a:xfrm>
              <a:off x="1897850" y="3580775"/>
              <a:ext cx="71400" cy="71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7"/>
            <p:cNvSpPr/>
            <p:nvPr/>
          </p:nvSpPr>
          <p:spPr>
            <a:xfrm>
              <a:off x="1287538" y="3292188"/>
              <a:ext cx="71400" cy="71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5" name="Google Shape;165;p17"/>
          <p:cNvSpPr txBox="1"/>
          <p:nvPr/>
        </p:nvSpPr>
        <p:spPr>
          <a:xfrm>
            <a:off x="364400" y="415425"/>
            <a:ext cx="30693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800" b="1">
                <a:latin typeface="Roboto"/>
                <a:ea typeface="Roboto"/>
                <a:cs typeface="Roboto"/>
                <a:sym typeface="Roboto"/>
              </a:rPr>
              <a:t>Data Overview</a:t>
            </a:r>
            <a:endParaRPr sz="1800" b="1">
              <a:latin typeface="Roboto"/>
              <a:ea typeface="Roboto"/>
              <a:cs typeface="Roboto"/>
              <a:sym typeface="Roboto"/>
            </a:endParaRPr>
          </a:p>
        </p:txBody>
      </p:sp>
      <p:sp>
        <p:nvSpPr>
          <p:cNvPr id="166" name="Google Shape;166;p17"/>
          <p:cNvSpPr txBox="1"/>
          <p:nvPr/>
        </p:nvSpPr>
        <p:spPr>
          <a:xfrm>
            <a:off x="264450" y="1334000"/>
            <a:ext cx="3495000" cy="21171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900">
                <a:solidFill>
                  <a:schemeClr val="dk1"/>
                </a:solidFill>
              </a:rPr>
              <a:t>The summary function is a built-in R function used to produce result summaries of various model fitting functions.</a:t>
            </a:r>
            <a:endParaRPr sz="1900">
              <a:solidFill>
                <a:schemeClr val="dk1"/>
              </a:solidFill>
            </a:endParaRPr>
          </a:p>
          <a:p>
            <a:pPr marL="0" lvl="0" indent="0" algn="l" rtl="0">
              <a:lnSpc>
                <a:spcPct val="115000"/>
              </a:lnSpc>
              <a:spcBef>
                <a:spcPts val="0"/>
              </a:spcBef>
              <a:spcAft>
                <a:spcPts val="0"/>
              </a:spcAft>
              <a:buNone/>
            </a:pPr>
            <a:endParaRPr sz="2100">
              <a:solidFill>
                <a:schemeClr val="dk1"/>
              </a:solidFill>
            </a:endParaRPr>
          </a:p>
          <a:p>
            <a:pPr marL="0" lvl="0" indent="0" algn="l" rtl="0">
              <a:spcBef>
                <a:spcPts val="0"/>
              </a:spcBef>
              <a:spcAft>
                <a:spcPts val="0"/>
              </a:spcAft>
              <a:buNone/>
            </a:pPr>
            <a:endParaRPr>
              <a:latin typeface="Roboto"/>
              <a:ea typeface="Roboto"/>
              <a:cs typeface="Roboto"/>
              <a:sym typeface="Roboto"/>
            </a:endParaRPr>
          </a:p>
        </p:txBody>
      </p:sp>
      <p:pic>
        <p:nvPicPr>
          <p:cNvPr id="167" name="Google Shape;167;p17"/>
          <p:cNvPicPr preferRelativeResize="0"/>
          <p:nvPr/>
        </p:nvPicPr>
        <p:blipFill>
          <a:blip r:embed="rId3">
            <a:alphaModFix/>
          </a:blip>
          <a:stretch>
            <a:fillRect/>
          </a:stretch>
        </p:blipFill>
        <p:spPr>
          <a:xfrm>
            <a:off x="3920775" y="0"/>
            <a:ext cx="5049301" cy="2622500"/>
          </a:xfrm>
          <a:prstGeom prst="rect">
            <a:avLst/>
          </a:prstGeom>
          <a:noFill/>
          <a:ln>
            <a:noFill/>
          </a:ln>
        </p:spPr>
      </p:pic>
      <p:pic>
        <p:nvPicPr>
          <p:cNvPr id="168" name="Google Shape;168;p17"/>
          <p:cNvPicPr preferRelativeResize="0"/>
          <p:nvPr/>
        </p:nvPicPr>
        <p:blipFill>
          <a:blip r:embed="rId4">
            <a:alphaModFix/>
          </a:blip>
          <a:stretch>
            <a:fillRect/>
          </a:stretch>
        </p:blipFill>
        <p:spPr>
          <a:xfrm>
            <a:off x="4023925" y="2622499"/>
            <a:ext cx="4662874" cy="243522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grpSp>
        <p:nvGrpSpPr>
          <p:cNvPr id="173" name="Google Shape;173;p18"/>
          <p:cNvGrpSpPr/>
          <p:nvPr/>
        </p:nvGrpSpPr>
        <p:grpSpPr>
          <a:xfrm>
            <a:off x="1757061" y="3285166"/>
            <a:ext cx="10790078" cy="2519041"/>
            <a:chOff x="710288" y="2137750"/>
            <a:chExt cx="7723197" cy="1803050"/>
          </a:xfrm>
        </p:grpSpPr>
        <p:sp>
          <p:nvSpPr>
            <p:cNvPr id="174" name="Google Shape;174;p18"/>
            <p:cNvSpPr/>
            <p:nvPr/>
          </p:nvSpPr>
          <p:spPr>
            <a:xfrm>
              <a:off x="710288" y="2172905"/>
              <a:ext cx="7723197" cy="1739465"/>
            </a:xfrm>
            <a:custGeom>
              <a:avLst/>
              <a:gdLst/>
              <a:ahLst/>
              <a:cxnLst/>
              <a:rect l="l" t="t" r="r" b="b"/>
              <a:pathLst>
                <a:path w="214429" h="48295" extrusionOk="0">
                  <a:moveTo>
                    <a:pt x="0" y="48101"/>
                  </a:moveTo>
                  <a:lnTo>
                    <a:pt x="17026" y="32099"/>
                  </a:lnTo>
                  <a:lnTo>
                    <a:pt x="33957" y="40100"/>
                  </a:lnTo>
                  <a:lnTo>
                    <a:pt x="50912" y="8072"/>
                  </a:lnTo>
                  <a:lnTo>
                    <a:pt x="67890" y="48077"/>
                  </a:lnTo>
                  <a:lnTo>
                    <a:pt x="84797" y="24003"/>
                  </a:lnTo>
                  <a:lnTo>
                    <a:pt x="101751" y="32099"/>
                  </a:lnTo>
                  <a:lnTo>
                    <a:pt x="118658" y="24122"/>
                  </a:lnTo>
                  <a:lnTo>
                    <a:pt x="135613" y="8025"/>
                  </a:lnTo>
                  <a:lnTo>
                    <a:pt x="152591" y="0"/>
                  </a:lnTo>
                  <a:lnTo>
                    <a:pt x="169522" y="24098"/>
                  </a:lnTo>
                  <a:lnTo>
                    <a:pt x="186500" y="32194"/>
                  </a:lnTo>
                  <a:lnTo>
                    <a:pt x="203611" y="16042"/>
                  </a:lnTo>
                  <a:lnTo>
                    <a:pt x="214429" y="48295"/>
                  </a:lnTo>
                </a:path>
              </a:pathLst>
            </a:custGeom>
            <a:noFill/>
            <a:ln w="19050" cap="flat" cmpd="sng">
              <a:solidFill>
                <a:schemeClr val="accent3"/>
              </a:solidFill>
              <a:prstDash val="solid"/>
              <a:round/>
              <a:headEnd type="none" w="med" len="med"/>
              <a:tailEnd type="none" w="med" len="med"/>
            </a:ln>
          </p:spPr>
          <p:txBody>
            <a:bodyPr/>
            <a:lstStyle/>
            <a:p>
              <a:endParaRPr lang="en-US"/>
            </a:p>
          </p:txBody>
        </p:sp>
        <p:sp>
          <p:nvSpPr>
            <p:cNvPr id="175" name="Google Shape;175;p18"/>
            <p:cNvSpPr/>
            <p:nvPr/>
          </p:nvSpPr>
          <p:spPr>
            <a:xfrm>
              <a:off x="8000975" y="2718588"/>
              <a:ext cx="71400" cy="71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8"/>
            <p:cNvSpPr/>
            <p:nvPr/>
          </p:nvSpPr>
          <p:spPr>
            <a:xfrm>
              <a:off x="7390663" y="3292175"/>
              <a:ext cx="71400" cy="71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8"/>
            <p:cNvSpPr/>
            <p:nvPr/>
          </p:nvSpPr>
          <p:spPr>
            <a:xfrm>
              <a:off x="6780325" y="3003575"/>
              <a:ext cx="71400" cy="71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18"/>
            <p:cNvSpPr/>
            <p:nvPr/>
          </p:nvSpPr>
          <p:spPr>
            <a:xfrm>
              <a:off x="6170038" y="2137750"/>
              <a:ext cx="71400" cy="71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18"/>
            <p:cNvSpPr/>
            <p:nvPr/>
          </p:nvSpPr>
          <p:spPr>
            <a:xfrm>
              <a:off x="5559700" y="2426363"/>
              <a:ext cx="71400" cy="71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8"/>
            <p:cNvSpPr/>
            <p:nvPr/>
          </p:nvSpPr>
          <p:spPr>
            <a:xfrm>
              <a:off x="4949413" y="3006938"/>
              <a:ext cx="71400" cy="71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8"/>
            <p:cNvSpPr/>
            <p:nvPr/>
          </p:nvSpPr>
          <p:spPr>
            <a:xfrm>
              <a:off x="4339088" y="3292175"/>
              <a:ext cx="71400" cy="71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8"/>
            <p:cNvSpPr/>
            <p:nvPr/>
          </p:nvSpPr>
          <p:spPr>
            <a:xfrm>
              <a:off x="3728775" y="3003575"/>
              <a:ext cx="71400" cy="71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8"/>
            <p:cNvSpPr/>
            <p:nvPr/>
          </p:nvSpPr>
          <p:spPr>
            <a:xfrm>
              <a:off x="3118475" y="3869400"/>
              <a:ext cx="71400" cy="71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18"/>
            <p:cNvSpPr/>
            <p:nvPr/>
          </p:nvSpPr>
          <p:spPr>
            <a:xfrm>
              <a:off x="2508163" y="2426363"/>
              <a:ext cx="71400" cy="71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18"/>
            <p:cNvSpPr/>
            <p:nvPr/>
          </p:nvSpPr>
          <p:spPr>
            <a:xfrm>
              <a:off x="1897850" y="3580775"/>
              <a:ext cx="71400" cy="71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8"/>
            <p:cNvSpPr/>
            <p:nvPr/>
          </p:nvSpPr>
          <p:spPr>
            <a:xfrm>
              <a:off x="1287538" y="3292188"/>
              <a:ext cx="71400" cy="71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7" name="Google Shape;187;p18"/>
          <p:cNvSpPr txBox="1">
            <a:spLocks noGrp="1"/>
          </p:cNvSpPr>
          <p:nvPr>
            <p:ph type="title"/>
          </p:nvPr>
        </p:nvSpPr>
        <p:spPr>
          <a:xfrm>
            <a:off x="483675" y="415425"/>
            <a:ext cx="8203200" cy="481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Clustering</a:t>
            </a:r>
            <a:endParaRPr/>
          </a:p>
        </p:txBody>
      </p:sp>
      <p:pic>
        <p:nvPicPr>
          <p:cNvPr id="188" name="Google Shape;188;p18"/>
          <p:cNvPicPr preferRelativeResize="0"/>
          <p:nvPr/>
        </p:nvPicPr>
        <p:blipFill>
          <a:blip r:embed="rId3">
            <a:alphaModFix/>
          </a:blip>
          <a:stretch>
            <a:fillRect/>
          </a:stretch>
        </p:blipFill>
        <p:spPr>
          <a:xfrm>
            <a:off x="299375" y="4051875"/>
            <a:ext cx="985626" cy="985626"/>
          </a:xfrm>
          <a:prstGeom prst="rect">
            <a:avLst/>
          </a:prstGeom>
          <a:noFill/>
          <a:ln>
            <a:noFill/>
          </a:ln>
        </p:spPr>
      </p:pic>
      <p:pic>
        <p:nvPicPr>
          <p:cNvPr id="189" name="Google Shape;189;p18"/>
          <p:cNvPicPr preferRelativeResize="0"/>
          <p:nvPr/>
        </p:nvPicPr>
        <p:blipFill>
          <a:blip r:embed="rId4">
            <a:alphaModFix/>
          </a:blip>
          <a:stretch>
            <a:fillRect/>
          </a:stretch>
        </p:blipFill>
        <p:spPr>
          <a:xfrm>
            <a:off x="7844025" y="415425"/>
            <a:ext cx="1126725" cy="1126725"/>
          </a:xfrm>
          <a:prstGeom prst="rect">
            <a:avLst/>
          </a:prstGeom>
          <a:noFill/>
          <a:ln>
            <a:noFill/>
          </a:ln>
        </p:spPr>
      </p:pic>
      <p:pic>
        <p:nvPicPr>
          <p:cNvPr id="190" name="Google Shape;190;p18"/>
          <p:cNvPicPr preferRelativeResize="0"/>
          <p:nvPr/>
        </p:nvPicPr>
        <p:blipFill>
          <a:blip r:embed="rId5">
            <a:alphaModFix/>
          </a:blip>
          <a:stretch>
            <a:fillRect/>
          </a:stretch>
        </p:blipFill>
        <p:spPr>
          <a:xfrm>
            <a:off x="1735500" y="1049025"/>
            <a:ext cx="5658026" cy="35790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19"/>
          <p:cNvSpPr txBox="1">
            <a:spLocks noGrp="1"/>
          </p:cNvSpPr>
          <p:nvPr>
            <p:ph type="title"/>
          </p:nvPr>
        </p:nvSpPr>
        <p:spPr>
          <a:xfrm>
            <a:off x="483675" y="415425"/>
            <a:ext cx="8203200" cy="481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Visualizations Clustering</a:t>
            </a:r>
            <a:endParaRPr/>
          </a:p>
        </p:txBody>
      </p:sp>
      <p:pic>
        <p:nvPicPr>
          <p:cNvPr id="196" name="Google Shape;196;p19"/>
          <p:cNvPicPr preferRelativeResize="0"/>
          <p:nvPr/>
        </p:nvPicPr>
        <p:blipFill>
          <a:blip r:embed="rId3">
            <a:alphaModFix/>
          </a:blip>
          <a:stretch>
            <a:fillRect/>
          </a:stretch>
        </p:blipFill>
        <p:spPr>
          <a:xfrm>
            <a:off x="1604613" y="1205775"/>
            <a:ext cx="5934775" cy="37951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20"/>
          <p:cNvSpPr txBox="1">
            <a:spLocks noGrp="1"/>
          </p:cNvSpPr>
          <p:nvPr>
            <p:ph type="title"/>
          </p:nvPr>
        </p:nvSpPr>
        <p:spPr>
          <a:xfrm>
            <a:off x="483675" y="415425"/>
            <a:ext cx="8203200" cy="481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Visualizations Clustering</a:t>
            </a:r>
            <a:endParaRPr/>
          </a:p>
        </p:txBody>
      </p:sp>
      <p:sp>
        <p:nvSpPr>
          <p:cNvPr id="202" name="Google Shape;202;p20"/>
          <p:cNvSpPr txBox="1"/>
          <p:nvPr/>
        </p:nvSpPr>
        <p:spPr>
          <a:xfrm>
            <a:off x="2544525" y="1061850"/>
            <a:ext cx="4340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Roboto"/>
                <a:ea typeface="Roboto"/>
                <a:cs typeface="Roboto"/>
                <a:sym typeface="Roboto"/>
              </a:rPr>
              <a:t>K means clusters for Alcohol vs. Fixed Acidity</a:t>
            </a:r>
            <a:endParaRPr>
              <a:latin typeface="Roboto"/>
              <a:ea typeface="Roboto"/>
              <a:cs typeface="Roboto"/>
              <a:sym typeface="Roboto"/>
            </a:endParaRPr>
          </a:p>
        </p:txBody>
      </p:sp>
      <p:pic>
        <p:nvPicPr>
          <p:cNvPr id="203" name="Google Shape;203;p20"/>
          <p:cNvPicPr preferRelativeResize="0"/>
          <p:nvPr/>
        </p:nvPicPr>
        <p:blipFill>
          <a:blip r:embed="rId3">
            <a:alphaModFix/>
          </a:blip>
          <a:stretch>
            <a:fillRect/>
          </a:stretch>
        </p:blipFill>
        <p:spPr>
          <a:xfrm>
            <a:off x="1994850" y="1627275"/>
            <a:ext cx="5280358" cy="33766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p21"/>
          <p:cNvSpPr txBox="1">
            <a:spLocks noGrp="1"/>
          </p:cNvSpPr>
          <p:nvPr>
            <p:ph type="title"/>
          </p:nvPr>
        </p:nvSpPr>
        <p:spPr>
          <a:xfrm>
            <a:off x="483675" y="415425"/>
            <a:ext cx="8203200" cy="48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rPr>
              <a:t>Key insights from Clustering model</a:t>
            </a:r>
            <a:endParaRPr/>
          </a:p>
        </p:txBody>
      </p:sp>
      <p:grpSp>
        <p:nvGrpSpPr>
          <p:cNvPr id="209" name="Google Shape;209;p21"/>
          <p:cNvGrpSpPr/>
          <p:nvPr/>
        </p:nvGrpSpPr>
        <p:grpSpPr>
          <a:xfrm>
            <a:off x="851762" y="1416052"/>
            <a:ext cx="1244100" cy="1244100"/>
            <a:chOff x="851762" y="1342427"/>
            <a:chExt cx="1244100" cy="1244100"/>
          </a:xfrm>
        </p:grpSpPr>
        <p:sp>
          <p:nvSpPr>
            <p:cNvPr id="210" name="Google Shape;210;p21"/>
            <p:cNvSpPr/>
            <p:nvPr/>
          </p:nvSpPr>
          <p:spPr>
            <a:xfrm>
              <a:off x="851762" y="1342427"/>
              <a:ext cx="1244100" cy="1244100"/>
            </a:xfrm>
            <a:prstGeom prst="donut">
              <a:avLst>
                <a:gd name="adj" fmla="val 15028"/>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21"/>
            <p:cNvSpPr/>
            <p:nvPr/>
          </p:nvSpPr>
          <p:spPr>
            <a:xfrm>
              <a:off x="895152" y="1385620"/>
              <a:ext cx="1157100" cy="1157700"/>
            </a:xfrm>
            <a:prstGeom prst="blockArc">
              <a:avLst>
                <a:gd name="adj1" fmla="val 10812714"/>
                <a:gd name="adj2" fmla="val 21599774"/>
                <a:gd name="adj3" fmla="val 8499"/>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2" name="Google Shape;212;p21"/>
          <p:cNvGrpSpPr/>
          <p:nvPr/>
        </p:nvGrpSpPr>
        <p:grpSpPr>
          <a:xfrm>
            <a:off x="4935067" y="3223204"/>
            <a:ext cx="1244100" cy="1244100"/>
            <a:chOff x="4935067" y="3073379"/>
            <a:chExt cx="1244100" cy="1244100"/>
          </a:xfrm>
        </p:grpSpPr>
        <p:sp>
          <p:nvSpPr>
            <p:cNvPr id="213" name="Google Shape;213;p21"/>
            <p:cNvSpPr/>
            <p:nvPr/>
          </p:nvSpPr>
          <p:spPr>
            <a:xfrm>
              <a:off x="4935067" y="3073379"/>
              <a:ext cx="1244100" cy="1244100"/>
            </a:xfrm>
            <a:prstGeom prst="donut">
              <a:avLst>
                <a:gd name="adj" fmla="val 15028"/>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1"/>
            <p:cNvSpPr/>
            <p:nvPr/>
          </p:nvSpPr>
          <p:spPr>
            <a:xfrm>
              <a:off x="4978457" y="3116572"/>
              <a:ext cx="1157100" cy="1157700"/>
            </a:xfrm>
            <a:prstGeom prst="blockArc">
              <a:avLst>
                <a:gd name="adj1" fmla="val 2738786"/>
                <a:gd name="adj2" fmla="val 21599774"/>
                <a:gd name="adj3" fmla="val 8499"/>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5" name="Google Shape;215;p21"/>
          <p:cNvGrpSpPr/>
          <p:nvPr/>
        </p:nvGrpSpPr>
        <p:grpSpPr>
          <a:xfrm>
            <a:off x="4935067" y="1416052"/>
            <a:ext cx="1244100" cy="1244100"/>
            <a:chOff x="4935067" y="1342427"/>
            <a:chExt cx="1244100" cy="1244100"/>
          </a:xfrm>
        </p:grpSpPr>
        <p:sp>
          <p:nvSpPr>
            <p:cNvPr id="216" name="Google Shape;216;p21"/>
            <p:cNvSpPr/>
            <p:nvPr/>
          </p:nvSpPr>
          <p:spPr>
            <a:xfrm>
              <a:off x="4935067" y="1342427"/>
              <a:ext cx="1244100" cy="1244100"/>
            </a:xfrm>
            <a:prstGeom prst="donut">
              <a:avLst>
                <a:gd name="adj" fmla="val 15028"/>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21"/>
            <p:cNvSpPr/>
            <p:nvPr/>
          </p:nvSpPr>
          <p:spPr>
            <a:xfrm>
              <a:off x="4978457" y="1385620"/>
              <a:ext cx="1157100" cy="1157700"/>
            </a:xfrm>
            <a:prstGeom prst="blockArc">
              <a:avLst>
                <a:gd name="adj1" fmla="val 7014339"/>
                <a:gd name="adj2" fmla="val 21599774"/>
                <a:gd name="adj3" fmla="val 8499"/>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8" name="Google Shape;218;p21"/>
          <p:cNvGrpSpPr/>
          <p:nvPr/>
        </p:nvGrpSpPr>
        <p:grpSpPr>
          <a:xfrm>
            <a:off x="851762" y="3223204"/>
            <a:ext cx="1244100" cy="1244100"/>
            <a:chOff x="851762" y="3073379"/>
            <a:chExt cx="1244100" cy="1244100"/>
          </a:xfrm>
        </p:grpSpPr>
        <p:sp>
          <p:nvSpPr>
            <p:cNvPr id="219" name="Google Shape;219;p21"/>
            <p:cNvSpPr/>
            <p:nvPr/>
          </p:nvSpPr>
          <p:spPr>
            <a:xfrm>
              <a:off x="851762" y="3073379"/>
              <a:ext cx="1244100" cy="1244100"/>
            </a:xfrm>
            <a:prstGeom prst="donut">
              <a:avLst>
                <a:gd name="adj" fmla="val 15028"/>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1"/>
            <p:cNvSpPr/>
            <p:nvPr/>
          </p:nvSpPr>
          <p:spPr>
            <a:xfrm>
              <a:off x="895152" y="3116572"/>
              <a:ext cx="1157100" cy="1157700"/>
            </a:xfrm>
            <a:prstGeom prst="blockArc">
              <a:avLst>
                <a:gd name="adj1" fmla="val 5431384"/>
                <a:gd name="adj2" fmla="val 21599774"/>
                <a:gd name="adj3" fmla="val 8499"/>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1" name="Google Shape;221;p21"/>
          <p:cNvGrpSpPr/>
          <p:nvPr/>
        </p:nvGrpSpPr>
        <p:grpSpPr>
          <a:xfrm>
            <a:off x="2324400" y="3284493"/>
            <a:ext cx="1884600" cy="1640632"/>
            <a:chOff x="2273150" y="3424106"/>
            <a:chExt cx="1884600" cy="1640632"/>
          </a:xfrm>
        </p:grpSpPr>
        <p:sp>
          <p:nvSpPr>
            <p:cNvPr id="222" name="Google Shape;222;p21"/>
            <p:cNvSpPr txBox="1"/>
            <p:nvPr/>
          </p:nvSpPr>
          <p:spPr>
            <a:xfrm>
              <a:off x="2273150" y="3782537"/>
              <a:ext cx="1884600" cy="1282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rgbClr val="434343"/>
                  </a:solidFill>
                  <a:latin typeface="Roboto"/>
                  <a:ea typeface="Roboto"/>
                  <a:cs typeface="Roboto"/>
                  <a:sym typeface="Roboto"/>
                </a:rPr>
                <a:t>Alcohol plays a big part in taste of wine, therefore a balance between alcohol and acidity plays a big part</a:t>
              </a:r>
              <a:endParaRPr sz="1200">
                <a:solidFill>
                  <a:srgbClr val="434343"/>
                </a:solidFill>
                <a:latin typeface="Roboto"/>
                <a:ea typeface="Roboto"/>
                <a:cs typeface="Roboto"/>
                <a:sym typeface="Roboto"/>
              </a:endParaRPr>
            </a:p>
          </p:txBody>
        </p:sp>
        <p:sp>
          <p:nvSpPr>
            <p:cNvPr id="223" name="Google Shape;223;p21"/>
            <p:cNvSpPr/>
            <p:nvPr/>
          </p:nvSpPr>
          <p:spPr>
            <a:xfrm>
              <a:off x="2273150" y="3424106"/>
              <a:ext cx="1884600" cy="4812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a:solidFill>
                    <a:srgbClr val="FFFFFF"/>
                  </a:solidFill>
                  <a:latin typeface="Fira Sans Extra Condensed Medium"/>
                  <a:ea typeface="Fira Sans Extra Condensed Medium"/>
                  <a:cs typeface="Fira Sans Extra Condensed Medium"/>
                  <a:sym typeface="Fira Sans Extra Condensed Medium"/>
                </a:rPr>
                <a:t>Balance for alcohol and acidity </a:t>
              </a:r>
              <a:endParaRPr sz="1600">
                <a:solidFill>
                  <a:srgbClr val="FFFFFF"/>
                </a:solidFill>
                <a:latin typeface="Fira Sans Extra Condensed Medium"/>
                <a:ea typeface="Fira Sans Extra Condensed Medium"/>
                <a:cs typeface="Fira Sans Extra Condensed Medium"/>
                <a:sym typeface="Fira Sans Extra Condensed Medium"/>
              </a:endParaRPr>
            </a:p>
          </p:txBody>
        </p:sp>
      </p:grpSp>
      <p:grpSp>
        <p:nvGrpSpPr>
          <p:cNvPr id="224" name="Google Shape;224;p21"/>
          <p:cNvGrpSpPr/>
          <p:nvPr/>
        </p:nvGrpSpPr>
        <p:grpSpPr>
          <a:xfrm>
            <a:off x="2324400" y="1543158"/>
            <a:ext cx="1884600" cy="989826"/>
            <a:chOff x="2273150" y="3489925"/>
            <a:chExt cx="1884600" cy="989826"/>
          </a:xfrm>
        </p:grpSpPr>
        <p:sp>
          <p:nvSpPr>
            <p:cNvPr id="225" name="Google Shape;225;p21"/>
            <p:cNvSpPr txBox="1"/>
            <p:nvPr/>
          </p:nvSpPr>
          <p:spPr>
            <a:xfrm>
              <a:off x="2273150" y="3782551"/>
              <a:ext cx="1884600" cy="69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rgbClr val="434343"/>
                  </a:solidFill>
                  <a:latin typeface="Roboto"/>
                  <a:ea typeface="Roboto"/>
                  <a:cs typeface="Roboto"/>
                  <a:sym typeface="Roboto"/>
                </a:rPr>
                <a:t>This method shows a clear view of how many clusters there should be.</a:t>
              </a:r>
              <a:endParaRPr sz="1200">
                <a:solidFill>
                  <a:srgbClr val="434343"/>
                </a:solidFill>
                <a:latin typeface="Roboto"/>
                <a:ea typeface="Roboto"/>
                <a:cs typeface="Roboto"/>
                <a:sym typeface="Roboto"/>
              </a:endParaRPr>
            </a:p>
          </p:txBody>
        </p:sp>
        <p:sp>
          <p:nvSpPr>
            <p:cNvPr id="226" name="Google Shape;226;p21"/>
            <p:cNvSpPr/>
            <p:nvPr/>
          </p:nvSpPr>
          <p:spPr>
            <a:xfrm>
              <a:off x="2273150" y="3489925"/>
              <a:ext cx="1884600" cy="2739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a:solidFill>
                    <a:srgbClr val="FFFFFF"/>
                  </a:solidFill>
                  <a:latin typeface="Fira Sans Extra Condensed Medium"/>
                  <a:ea typeface="Fira Sans Extra Condensed Medium"/>
                  <a:cs typeface="Fira Sans Extra Condensed Medium"/>
                  <a:sym typeface="Fira Sans Extra Condensed Medium"/>
                </a:rPr>
                <a:t>Elbow method</a:t>
              </a:r>
              <a:endParaRPr sz="1700">
                <a:solidFill>
                  <a:srgbClr val="FFFFFF"/>
                </a:solidFill>
                <a:latin typeface="Fira Sans Extra Condensed Medium"/>
                <a:ea typeface="Fira Sans Extra Condensed Medium"/>
                <a:cs typeface="Fira Sans Extra Condensed Medium"/>
                <a:sym typeface="Fira Sans Extra Condensed Medium"/>
              </a:endParaRPr>
            </a:p>
          </p:txBody>
        </p:sp>
      </p:grpSp>
      <p:grpSp>
        <p:nvGrpSpPr>
          <p:cNvPr id="227" name="Google Shape;227;p21"/>
          <p:cNvGrpSpPr/>
          <p:nvPr/>
        </p:nvGrpSpPr>
        <p:grpSpPr>
          <a:xfrm>
            <a:off x="6407700" y="3350310"/>
            <a:ext cx="1884600" cy="989826"/>
            <a:chOff x="2273150" y="3489923"/>
            <a:chExt cx="1884600" cy="989826"/>
          </a:xfrm>
        </p:grpSpPr>
        <p:sp>
          <p:nvSpPr>
            <p:cNvPr id="228" name="Google Shape;228;p21"/>
            <p:cNvSpPr txBox="1"/>
            <p:nvPr/>
          </p:nvSpPr>
          <p:spPr>
            <a:xfrm>
              <a:off x="2273150" y="3782549"/>
              <a:ext cx="1884600" cy="69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rgbClr val="434343"/>
                  </a:solidFill>
                  <a:latin typeface="Roboto"/>
                  <a:ea typeface="Roboto"/>
                  <a:cs typeface="Roboto"/>
                  <a:sym typeface="Roboto"/>
                </a:rPr>
                <a:t>This method can be applied to other features as well for wine segmentation</a:t>
              </a:r>
              <a:endParaRPr sz="1200">
                <a:solidFill>
                  <a:srgbClr val="434343"/>
                </a:solidFill>
                <a:latin typeface="Roboto"/>
                <a:ea typeface="Roboto"/>
                <a:cs typeface="Roboto"/>
                <a:sym typeface="Roboto"/>
              </a:endParaRPr>
            </a:p>
          </p:txBody>
        </p:sp>
        <p:sp>
          <p:nvSpPr>
            <p:cNvPr id="229" name="Google Shape;229;p21"/>
            <p:cNvSpPr/>
            <p:nvPr/>
          </p:nvSpPr>
          <p:spPr>
            <a:xfrm>
              <a:off x="2273150" y="3489923"/>
              <a:ext cx="1884600" cy="273900"/>
            </a:xfrm>
            <a:prstGeom prst="roundRect">
              <a:avLst>
                <a:gd name="adj" fmla="val 5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a:solidFill>
                    <a:srgbClr val="FFFFFF"/>
                  </a:solidFill>
                  <a:latin typeface="Fira Sans Extra Condensed Medium"/>
                  <a:ea typeface="Fira Sans Extra Condensed Medium"/>
                  <a:cs typeface="Fira Sans Extra Condensed Medium"/>
                  <a:sym typeface="Fira Sans Extra Condensed Medium"/>
                </a:rPr>
                <a:t>Easy of code</a:t>
              </a:r>
              <a:endParaRPr sz="1700">
                <a:solidFill>
                  <a:srgbClr val="FFFFFF"/>
                </a:solidFill>
                <a:latin typeface="Fira Sans Extra Condensed Medium"/>
                <a:ea typeface="Fira Sans Extra Condensed Medium"/>
                <a:cs typeface="Fira Sans Extra Condensed Medium"/>
                <a:sym typeface="Fira Sans Extra Condensed Medium"/>
              </a:endParaRPr>
            </a:p>
          </p:txBody>
        </p:sp>
      </p:grpSp>
      <p:grpSp>
        <p:nvGrpSpPr>
          <p:cNvPr id="230" name="Google Shape;230;p21"/>
          <p:cNvGrpSpPr/>
          <p:nvPr/>
        </p:nvGrpSpPr>
        <p:grpSpPr>
          <a:xfrm>
            <a:off x="6407700" y="1543158"/>
            <a:ext cx="1884600" cy="989826"/>
            <a:chOff x="2273150" y="3489925"/>
            <a:chExt cx="1884600" cy="989826"/>
          </a:xfrm>
        </p:grpSpPr>
        <p:sp>
          <p:nvSpPr>
            <p:cNvPr id="231" name="Google Shape;231;p21"/>
            <p:cNvSpPr txBox="1"/>
            <p:nvPr/>
          </p:nvSpPr>
          <p:spPr>
            <a:xfrm>
              <a:off x="2273150" y="3782551"/>
              <a:ext cx="1884600" cy="69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rgbClr val="434343"/>
                  </a:solidFill>
                  <a:latin typeface="Roboto"/>
                  <a:ea typeface="Roboto"/>
                  <a:cs typeface="Roboto"/>
                  <a:sym typeface="Roboto"/>
                </a:rPr>
                <a:t>There are 5 clear clusters in the plot and those refer to various different wines</a:t>
              </a:r>
              <a:endParaRPr sz="1200">
                <a:solidFill>
                  <a:srgbClr val="434343"/>
                </a:solidFill>
                <a:latin typeface="Roboto"/>
                <a:ea typeface="Roboto"/>
                <a:cs typeface="Roboto"/>
                <a:sym typeface="Roboto"/>
              </a:endParaRPr>
            </a:p>
          </p:txBody>
        </p:sp>
        <p:sp>
          <p:nvSpPr>
            <p:cNvPr id="232" name="Google Shape;232;p21"/>
            <p:cNvSpPr/>
            <p:nvPr/>
          </p:nvSpPr>
          <p:spPr>
            <a:xfrm>
              <a:off x="2273150" y="3489925"/>
              <a:ext cx="1884600" cy="2739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a:solidFill>
                    <a:srgbClr val="FFFFFF"/>
                  </a:solidFill>
                  <a:latin typeface="Fira Sans Extra Condensed Medium"/>
                  <a:ea typeface="Fira Sans Extra Condensed Medium"/>
                  <a:cs typeface="Fira Sans Extra Condensed Medium"/>
                  <a:sym typeface="Fira Sans Extra Condensed Medium"/>
                </a:rPr>
                <a:t>Clear clusters</a:t>
              </a:r>
              <a:endParaRPr sz="1700">
                <a:solidFill>
                  <a:srgbClr val="FFFFFF"/>
                </a:solidFill>
                <a:latin typeface="Fira Sans Extra Condensed Medium"/>
                <a:ea typeface="Fira Sans Extra Condensed Medium"/>
                <a:cs typeface="Fira Sans Extra Condensed Medium"/>
                <a:sym typeface="Fira Sans Extra Condensed Medium"/>
              </a:endParaRPr>
            </a:p>
          </p:txBody>
        </p:sp>
      </p:grpSp>
      <p:pic>
        <p:nvPicPr>
          <p:cNvPr id="233" name="Google Shape;233;p21"/>
          <p:cNvPicPr preferRelativeResize="0"/>
          <p:nvPr/>
        </p:nvPicPr>
        <p:blipFill>
          <a:blip r:embed="rId3">
            <a:alphaModFix/>
          </a:blip>
          <a:stretch>
            <a:fillRect/>
          </a:stretch>
        </p:blipFill>
        <p:spPr>
          <a:xfrm>
            <a:off x="1172450" y="3543863"/>
            <a:ext cx="602700" cy="602700"/>
          </a:xfrm>
          <a:prstGeom prst="rect">
            <a:avLst/>
          </a:prstGeom>
          <a:noFill/>
          <a:ln>
            <a:noFill/>
          </a:ln>
        </p:spPr>
      </p:pic>
      <p:pic>
        <p:nvPicPr>
          <p:cNvPr id="234" name="Google Shape;234;p21"/>
          <p:cNvPicPr preferRelativeResize="0"/>
          <p:nvPr/>
        </p:nvPicPr>
        <p:blipFill>
          <a:blip r:embed="rId4">
            <a:alphaModFix/>
          </a:blip>
          <a:stretch>
            <a:fillRect/>
          </a:stretch>
        </p:blipFill>
        <p:spPr>
          <a:xfrm>
            <a:off x="5255775" y="1736712"/>
            <a:ext cx="602700" cy="602700"/>
          </a:xfrm>
          <a:prstGeom prst="rect">
            <a:avLst/>
          </a:prstGeom>
          <a:noFill/>
          <a:ln>
            <a:noFill/>
          </a:ln>
        </p:spPr>
      </p:pic>
      <p:pic>
        <p:nvPicPr>
          <p:cNvPr id="235" name="Google Shape;235;p21"/>
          <p:cNvPicPr preferRelativeResize="0"/>
          <p:nvPr/>
        </p:nvPicPr>
        <p:blipFill>
          <a:blip r:embed="rId5">
            <a:alphaModFix/>
          </a:blip>
          <a:stretch>
            <a:fillRect/>
          </a:stretch>
        </p:blipFill>
        <p:spPr>
          <a:xfrm>
            <a:off x="1172450" y="1736700"/>
            <a:ext cx="602700" cy="602700"/>
          </a:xfrm>
          <a:prstGeom prst="rect">
            <a:avLst/>
          </a:prstGeom>
          <a:noFill/>
          <a:ln>
            <a:noFill/>
          </a:ln>
        </p:spPr>
      </p:pic>
      <p:pic>
        <p:nvPicPr>
          <p:cNvPr id="236" name="Google Shape;236;p21"/>
          <p:cNvPicPr preferRelativeResize="0"/>
          <p:nvPr/>
        </p:nvPicPr>
        <p:blipFill>
          <a:blip r:embed="rId6">
            <a:alphaModFix/>
          </a:blip>
          <a:stretch>
            <a:fillRect/>
          </a:stretch>
        </p:blipFill>
        <p:spPr>
          <a:xfrm>
            <a:off x="5255775" y="3543863"/>
            <a:ext cx="602700" cy="602700"/>
          </a:xfrm>
          <a:prstGeom prst="rect">
            <a:avLst/>
          </a:prstGeom>
          <a:noFill/>
          <a:ln>
            <a:noFill/>
          </a:ln>
        </p:spPr>
      </p:pic>
    </p:spTree>
  </p:cSld>
  <p:clrMapOvr>
    <a:masterClrMapping/>
  </p:clrMapOvr>
</p:sld>
</file>

<file path=ppt/theme/theme1.xml><?xml version="1.0" encoding="utf-8"?>
<a:theme xmlns:a="http://schemas.openxmlformats.org/drawingml/2006/main" name="Data Charts Infographics by Slidesgo">
  <a:themeElements>
    <a:clrScheme name="Simple Light">
      <a:dk1>
        <a:srgbClr val="000000"/>
      </a:dk1>
      <a:lt1>
        <a:srgbClr val="FFFFFF"/>
      </a:lt1>
      <a:dk2>
        <a:srgbClr val="595959"/>
      </a:dk2>
      <a:lt2>
        <a:srgbClr val="EEEEEE"/>
      </a:lt2>
      <a:accent1>
        <a:srgbClr val="1E35A1"/>
      </a:accent1>
      <a:accent2>
        <a:srgbClr val="0C79F3"/>
      </a:accent2>
      <a:accent3>
        <a:srgbClr val="00D4F0"/>
      </a:accent3>
      <a:accent4>
        <a:srgbClr val="2170B7"/>
      </a:accent4>
      <a:accent5>
        <a:srgbClr val="59A7FF"/>
      </a:accent5>
      <a:accent6>
        <a:srgbClr val="071554"/>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1067</Words>
  <Application>Microsoft Office PowerPoint</Application>
  <PresentationFormat>On-screen Show (16:9)</PresentationFormat>
  <Paragraphs>74</Paragraphs>
  <Slides>17</Slides>
  <Notes>17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Fira Sans Extra Condensed Medium</vt:lpstr>
      <vt:lpstr>Lora</vt:lpstr>
      <vt:lpstr>Roboto</vt:lpstr>
      <vt:lpstr>Arial</vt:lpstr>
      <vt:lpstr>Data Charts Infographics by Slidesgo</vt:lpstr>
      <vt:lpstr>Wine Alcohol Level Prediction</vt:lpstr>
      <vt:lpstr>Objective</vt:lpstr>
      <vt:lpstr>We get the data set from the UCI Machine Learning Repository and the link to the data set is following: </vt:lpstr>
      <vt:lpstr>PowerPoint Presentation</vt:lpstr>
      <vt:lpstr>PowerPoint Presentation</vt:lpstr>
      <vt:lpstr>Clustering</vt:lpstr>
      <vt:lpstr>Visualizations Clustering</vt:lpstr>
      <vt:lpstr>Visualizations Clustering</vt:lpstr>
      <vt:lpstr>Key insights from Clustering model</vt:lpstr>
      <vt:lpstr>Linear Regression</vt:lpstr>
      <vt:lpstr>Visualizations Linear Regression</vt:lpstr>
      <vt:lpstr>Linear Regression Results</vt:lpstr>
      <vt:lpstr>Key insights from linear regression model</vt:lpstr>
      <vt:lpstr>Logistic Regression</vt:lpstr>
      <vt:lpstr>Naive Bayes</vt:lpstr>
      <vt:lpstr>Summary</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Wine Alcohol Level Prediction</dc:title>
  <cp:lastModifiedBy>Sezersan, Yagiz</cp:lastModifiedBy>
  <cp:revision>1</cp:revision>
  <dcterms:modified xsi:type="dcterms:W3CDTF">2023-07-20T09:53:28Z</dcterms:modified>
</cp:coreProperties>
</file>